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672" r:id="rId3"/>
  </p:sldMasterIdLst>
  <p:notesMasterIdLst>
    <p:notesMasterId r:id="rId48"/>
  </p:notesMasterIdLst>
  <p:sldIdLst>
    <p:sldId id="898" r:id="rId4"/>
    <p:sldId id="259" r:id="rId5"/>
    <p:sldId id="260" r:id="rId6"/>
    <p:sldId id="261" r:id="rId7"/>
    <p:sldId id="262" r:id="rId8"/>
    <p:sldId id="755" r:id="rId9"/>
    <p:sldId id="909" r:id="rId10"/>
    <p:sldId id="1162" r:id="rId11"/>
    <p:sldId id="1177" r:id="rId12"/>
    <p:sldId id="1141" r:id="rId13"/>
    <p:sldId id="1116" r:id="rId14"/>
    <p:sldId id="1164" r:id="rId15"/>
    <p:sldId id="1123" r:id="rId16"/>
    <p:sldId id="1167" r:id="rId17"/>
    <p:sldId id="1178" r:id="rId18"/>
    <p:sldId id="1165" r:id="rId19"/>
    <p:sldId id="1179" r:id="rId20"/>
    <p:sldId id="1124" r:id="rId21"/>
    <p:sldId id="1168" r:id="rId22"/>
    <p:sldId id="1173" r:id="rId23"/>
    <p:sldId id="1174" r:id="rId24"/>
    <p:sldId id="1077" r:id="rId25"/>
    <p:sldId id="407" r:id="rId26"/>
    <p:sldId id="417" r:id="rId27"/>
    <p:sldId id="281" r:id="rId28"/>
    <p:sldId id="950" r:id="rId29"/>
    <p:sldId id="276" r:id="rId30"/>
    <p:sldId id="277" r:id="rId31"/>
    <p:sldId id="278" r:id="rId32"/>
    <p:sldId id="1160" r:id="rId33"/>
    <p:sldId id="1161" r:id="rId34"/>
    <p:sldId id="283" r:id="rId35"/>
    <p:sldId id="284" r:id="rId36"/>
    <p:sldId id="309" r:id="rId37"/>
    <p:sldId id="310" r:id="rId38"/>
    <p:sldId id="961" r:id="rId39"/>
    <p:sldId id="962" r:id="rId40"/>
    <p:sldId id="1180" r:id="rId41"/>
    <p:sldId id="976" r:id="rId42"/>
    <p:sldId id="977" r:id="rId43"/>
    <p:sldId id="978" r:id="rId44"/>
    <p:sldId id="312" r:id="rId45"/>
    <p:sldId id="313" r:id="rId46"/>
    <p:sldId id="314" r:id="rId4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0431D"/>
    <a:srgbClr val="F84032"/>
    <a:srgbClr val="EFF8BA"/>
    <a:srgbClr val="FF939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7020" autoAdjust="0"/>
    <p:restoredTop sz="94676" autoAdjust="0"/>
  </p:normalViewPr>
  <p:slideViewPr>
    <p:cSldViewPr>
      <p:cViewPr varScale="1">
        <p:scale>
          <a:sx n="74" d="100"/>
          <a:sy n="74" d="100"/>
        </p:scale>
        <p:origin x="1206" y="72"/>
      </p:cViewPr>
      <p:guideLst>
        <p:guide orient="horz" pos="2160"/>
        <p:guide pos="2880"/>
      </p:guideLst>
    </p:cSldViewPr>
  </p:slideViewPr>
  <p:outlineViewPr>
    <p:cViewPr>
      <p:scale>
        <a:sx n="33" d="100"/>
        <a:sy n="33" d="100"/>
      </p:scale>
      <p:origin x="0" y="1434"/>
    </p:cViewPr>
  </p:outlin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slide" Target="slides/slide36.xml"/><Relationship Id="rId21" Type="http://schemas.openxmlformats.org/officeDocument/2006/relationships/slide" Target="slides/slide18.xml"/><Relationship Id="rId34" Type="http://schemas.openxmlformats.org/officeDocument/2006/relationships/slide" Target="slides/slide31.xml"/><Relationship Id="rId42" Type="http://schemas.openxmlformats.org/officeDocument/2006/relationships/slide" Target="slides/slide39.xml"/><Relationship Id="rId47" Type="http://schemas.openxmlformats.org/officeDocument/2006/relationships/slide" Target="slides/slide44.xml"/><Relationship Id="rId50" Type="http://schemas.openxmlformats.org/officeDocument/2006/relationships/viewProps" Target="viewProps.xml"/><Relationship Id="rId7" Type="http://schemas.openxmlformats.org/officeDocument/2006/relationships/slide" Target="slides/slide4.xml"/><Relationship Id="rId2" Type="http://schemas.openxmlformats.org/officeDocument/2006/relationships/slideMaster" Target="slideMasters/slideMaster2.xml"/><Relationship Id="rId16" Type="http://schemas.openxmlformats.org/officeDocument/2006/relationships/slide" Target="slides/slide13.xml"/><Relationship Id="rId29" Type="http://schemas.openxmlformats.org/officeDocument/2006/relationships/slide" Target="slides/slide26.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slide" Target="slides/slide34.xml"/><Relationship Id="rId40" Type="http://schemas.openxmlformats.org/officeDocument/2006/relationships/slide" Target="slides/slide37.xml"/><Relationship Id="rId45" Type="http://schemas.openxmlformats.org/officeDocument/2006/relationships/slide" Target="slides/slide42.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slide" Target="slides/slide33.xml"/><Relationship Id="rId49" Type="http://schemas.openxmlformats.org/officeDocument/2006/relationships/presProps" Target="presProps.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4" Type="http://schemas.openxmlformats.org/officeDocument/2006/relationships/slide" Target="slides/slide41.xml"/><Relationship Id="rId52" Type="http://schemas.openxmlformats.org/officeDocument/2006/relationships/tableStyles" Target="tableStyle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slide" Target="slides/slide32.xml"/><Relationship Id="rId43" Type="http://schemas.openxmlformats.org/officeDocument/2006/relationships/slide" Target="slides/slide40.xml"/><Relationship Id="rId48" Type="http://schemas.openxmlformats.org/officeDocument/2006/relationships/notesMaster" Target="notesMasters/notesMaster1.xml"/><Relationship Id="rId8" Type="http://schemas.openxmlformats.org/officeDocument/2006/relationships/slide" Target="slides/slide5.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slide" Target="slides/slide35.xml"/><Relationship Id="rId46" Type="http://schemas.openxmlformats.org/officeDocument/2006/relationships/slide" Target="slides/slide43.xml"/><Relationship Id="rId20" Type="http://schemas.openxmlformats.org/officeDocument/2006/relationships/slide" Target="slides/slide17.xml"/><Relationship Id="rId41" Type="http://schemas.openxmlformats.org/officeDocument/2006/relationships/slide" Target="slides/slide38.xml"/><Relationship Id="rId1" Type="http://schemas.openxmlformats.org/officeDocument/2006/relationships/slideMaster" Target="slideMasters/slideMaster1.xml"/><Relationship Id="rId6" Type="http://schemas.openxmlformats.org/officeDocument/2006/relationships/slide" Target="slides/slide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E014215-70E3-40BA-A853-8179A71F5443}" type="datetimeFigureOut">
              <a:rPr lang="en-US" smtClean="0"/>
              <a:t>10/18/2023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7DDFEB16-31BB-4241-B87A-65DC81AE5011}" type="slidenum">
              <a:rPr lang="en-US" smtClean="0"/>
              <a:t>‹#›</a:t>
            </a:fld>
            <a:endParaRPr lang="en-US"/>
          </a:p>
        </p:txBody>
      </p:sp>
    </p:spTree>
    <p:extLst>
      <p:ext uri="{BB962C8B-B14F-4D97-AF65-F5344CB8AC3E}">
        <p14:creationId xmlns:p14="http://schemas.microsoft.com/office/powerpoint/2010/main" val="22661447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53E4B51-06E0-4B7B-8AFA-5EA73F0E2D1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1188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146798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93179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44483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65350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221699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3101426"/>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909342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53E4B51-06E0-4B7B-8AFA-5EA73F0E2D1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34113702"/>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0881115"/>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4222011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ms-MY"/>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017141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5390051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ms-MY"/>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84890442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08875175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ms-MY"/>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7" name="Date Placeholder 6"/>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8" name="Footer Placeholder 7"/>
          <p:cNvSpPr>
            <a:spLocks noGrp="1"/>
          </p:cNvSpPr>
          <p:nvPr>
            <p:ph type="ftr" sz="quarter" idx="11"/>
          </p:nvPr>
        </p:nvSpPr>
        <p:spPr/>
        <p:txBody>
          <a:bodyPr/>
          <a:lstStyle/>
          <a:p>
            <a:endParaRPr lang="ms-MY">
              <a:solidFill>
                <a:prstClr val="black">
                  <a:tint val="75000"/>
                </a:prstClr>
              </a:solidFill>
            </a:endParaRPr>
          </a:p>
        </p:txBody>
      </p:sp>
      <p:sp>
        <p:nvSpPr>
          <p:cNvPr id="9" name="Slide Number Placeholder 8"/>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1587768310"/>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Date Placeholder 2"/>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4" name="Footer Placeholder 3"/>
          <p:cNvSpPr>
            <a:spLocks noGrp="1"/>
          </p:cNvSpPr>
          <p:nvPr>
            <p:ph type="ftr" sz="quarter" idx="11"/>
          </p:nvPr>
        </p:nvSpPr>
        <p:spPr/>
        <p:txBody>
          <a:bodyPr/>
          <a:lstStyle/>
          <a:p>
            <a:endParaRPr lang="ms-MY">
              <a:solidFill>
                <a:prstClr val="black">
                  <a:tint val="75000"/>
                </a:prstClr>
              </a:solidFill>
            </a:endParaRPr>
          </a:p>
        </p:txBody>
      </p:sp>
      <p:sp>
        <p:nvSpPr>
          <p:cNvPr id="5" name="Slide Number Placeholder 4"/>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080268370"/>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3" name="Footer Placeholder 2"/>
          <p:cNvSpPr>
            <a:spLocks noGrp="1"/>
          </p:cNvSpPr>
          <p:nvPr>
            <p:ph type="ftr" sz="quarter" idx="11"/>
          </p:nvPr>
        </p:nvSpPr>
        <p:spPr/>
        <p:txBody>
          <a:bodyPr/>
          <a:lstStyle/>
          <a:p>
            <a:endParaRPr lang="ms-MY">
              <a:solidFill>
                <a:prstClr val="black">
                  <a:tint val="75000"/>
                </a:prstClr>
              </a:solidFill>
            </a:endParaRPr>
          </a:p>
        </p:txBody>
      </p:sp>
      <p:sp>
        <p:nvSpPr>
          <p:cNvPr id="4" name="Slide Number Placeholder 3"/>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16766037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753E4B51-06E0-4B7B-8AFA-5EA73F0E2D1D}" type="datetimeFigureOut">
              <a:rPr lang="en-US" smtClean="0"/>
              <a:t>10/18/2023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ms-MY"/>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77863682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ms-MY"/>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ms-MY"/>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6" name="Footer Placeholder 5"/>
          <p:cNvSpPr>
            <a:spLocks noGrp="1"/>
          </p:cNvSpPr>
          <p:nvPr>
            <p:ph type="ftr" sz="quarter" idx="11"/>
          </p:nvPr>
        </p:nvSpPr>
        <p:spPr/>
        <p:txBody>
          <a:bodyPr/>
          <a:lstStyle/>
          <a:p>
            <a:endParaRPr lang="ms-MY">
              <a:solidFill>
                <a:prstClr val="black">
                  <a:tint val="75000"/>
                </a:prstClr>
              </a:solidFill>
            </a:endParaRPr>
          </a:p>
        </p:txBody>
      </p:sp>
      <p:sp>
        <p:nvSpPr>
          <p:cNvPr id="7" name="Slide Number Placeholder 6"/>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5722717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ms-MY"/>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918086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ms-MY"/>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10"/>
          </p:nvPr>
        </p:nvSpPr>
        <p:spPr/>
        <p:txBody>
          <a:body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5" name="Footer Placeholder 4"/>
          <p:cNvSpPr>
            <a:spLocks noGrp="1"/>
          </p:cNvSpPr>
          <p:nvPr>
            <p:ph type="ftr" sz="quarter" idx="11"/>
          </p:nvPr>
        </p:nvSpPr>
        <p:spPr/>
        <p:txBody>
          <a:bodyPr/>
          <a:lstStyle/>
          <a:p>
            <a:endParaRPr lang="ms-MY">
              <a:solidFill>
                <a:prstClr val="black">
                  <a:tint val="75000"/>
                </a:prstClr>
              </a:solidFill>
            </a:endParaRPr>
          </a:p>
        </p:txBody>
      </p:sp>
      <p:sp>
        <p:nvSpPr>
          <p:cNvPr id="6" name="Slide Number Placeholder 5"/>
          <p:cNvSpPr>
            <a:spLocks noGrp="1"/>
          </p:cNvSpPr>
          <p:nvPr>
            <p:ph type="sldNum" sz="quarter" idx="12"/>
          </p:nvPr>
        </p:nvSpPr>
        <p:spPr/>
        <p:txBody>
          <a:body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32312651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753E4B51-06E0-4B7B-8AFA-5EA73F0E2D1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753E4B51-06E0-4B7B-8AFA-5EA73F0E2D1D}" type="datetimeFigureOut">
              <a:rPr lang="en-US" smtClean="0"/>
              <a:t>10/18/2023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753E4B51-06E0-4B7B-8AFA-5EA73F0E2D1D}" type="datetimeFigureOut">
              <a:rPr lang="en-US" smtClean="0"/>
              <a:t>10/18/2023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753E4B51-06E0-4B7B-8AFA-5EA73F0E2D1D}" type="datetimeFigureOut">
              <a:rPr lang="en-US" smtClean="0"/>
              <a:t>10/18/2023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753E4B51-06E0-4B7B-8AFA-5EA73F0E2D1D}" type="datetimeFigureOut">
              <a:rPr lang="en-US" smtClean="0"/>
              <a:t>10/18/2023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13B724CC-7BB4-4E30-9AFF-AE0CA1EB1F6B}"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jp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13" Type="http://schemas.openxmlformats.org/officeDocument/2006/relationships/image" Target="../media/image1.jpg"/><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53E4B51-06E0-4B7B-8AFA-5EA73F0E2D1D}" type="datetimeFigureOut">
              <a:rPr lang="en-US" smtClean="0"/>
              <a:t>10/18/2023</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3B724CC-7BB4-4E30-9AFF-AE0CA1EB1F6B}"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7726E8FE-48E7-49BD-94D3-1F2F39F482B0}" type="datetimeFigureOut">
              <a:rPr lang="en-US" smtClean="0">
                <a:solidFill>
                  <a:prstClr val="black">
                    <a:tint val="75000"/>
                  </a:prstClr>
                </a:solidFill>
              </a:rPr>
              <a:pPr/>
              <a:t>10/18/2023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0FBCC3D-B403-45BE-9AF8-1D1CF790AB32}"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0927718"/>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37000"/>
            <a:lum/>
          </a:blip>
          <a:srcRect/>
          <a:stretch>
            <a:fillRect l="-21000" r="-2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ms-MY"/>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ms-MY"/>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B9DD223-3632-4F63-9877-691B3446FA7B}" type="datetimeFigureOut">
              <a:rPr lang="ms-MY" smtClean="0">
                <a:solidFill>
                  <a:prstClr val="black">
                    <a:tint val="75000"/>
                  </a:prstClr>
                </a:solidFill>
              </a:rPr>
              <a:pPr/>
              <a:t>18/10/2023</a:t>
            </a:fld>
            <a:endParaRPr lang="ms-MY">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ms-MY">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7E5958A-610B-43CA-85FE-D855CAEB0F2F}" type="slidenum">
              <a:rPr lang="ms-MY" smtClean="0">
                <a:solidFill>
                  <a:prstClr val="black">
                    <a:tint val="75000"/>
                  </a:prstClr>
                </a:solidFill>
              </a:rPr>
              <a:pPr/>
              <a:t>‹#›</a:t>
            </a:fld>
            <a:endParaRPr lang="ms-MY">
              <a:solidFill>
                <a:prstClr val="black">
                  <a:tint val="75000"/>
                </a:prstClr>
              </a:solidFill>
            </a:endParaRPr>
          </a:p>
        </p:txBody>
      </p:sp>
    </p:spTree>
    <p:extLst>
      <p:ext uri="{BB962C8B-B14F-4D97-AF65-F5344CB8AC3E}">
        <p14:creationId xmlns:p14="http://schemas.microsoft.com/office/powerpoint/2010/main" val="2272979656"/>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ms-MY"/>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6.jp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8.jp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9.jp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jpeg"/><Relationship Id="rId1" Type="http://schemas.openxmlformats.org/officeDocument/2006/relationships/slideLayout" Target="../slideLayouts/slideLayout2.xml"/><Relationship Id="rId4" Type="http://schemas.openxmlformats.org/officeDocument/2006/relationships/image" Target="../media/image24.png"/></Relationships>
</file>

<file path=ppt/slides/_rels/slide26.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pn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7.jp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image" Target="../media/image28.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image" Target="../media/image30.png"/><Relationship Id="rId1" Type="http://schemas.openxmlformats.org/officeDocument/2006/relationships/slideLayout" Target="../slideLayouts/slideLayout13.xml"/></Relationships>
</file>

<file path=ppt/slides/_rels/slide34.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13.xml"/></Relationships>
</file>

<file path=ppt/slides/_rels/slide36.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7.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g"/><Relationship Id="rId1" Type="http://schemas.openxmlformats.org/officeDocument/2006/relationships/slideLayout" Target="../slideLayouts/slideLayout13.xml"/><Relationship Id="rId4" Type="http://schemas.microsoft.com/office/2007/relationships/hdphoto" Target="../media/hdphoto1.wdp"/></Relationships>
</file>

<file path=ppt/slides/_rels/slide38.xml.rels><?xml version="1.0" encoding="UTF-8" standalone="yes"?>
<Relationships xmlns="http://schemas.openxmlformats.org/package/2006/relationships"><Relationship Id="rId2" Type="http://schemas.openxmlformats.org/officeDocument/2006/relationships/image" Target="../media/image34.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1.xml.rels><?xml version="1.0" encoding="UTF-8" standalone="yes"?>
<Relationships xmlns="http://schemas.openxmlformats.org/package/2006/relationships"><Relationship Id="rId2" Type="http://schemas.openxmlformats.org/officeDocument/2006/relationships/image" Target="../media/image20.jpg"/><Relationship Id="rId1" Type="http://schemas.openxmlformats.org/officeDocument/2006/relationships/slideLayout" Target="../slideLayouts/slideLayout13.xml"/></Relationships>
</file>

<file path=ppt/slides/_rels/slide42.xml.rels><?xml version="1.0" encoding="UTF-8" standalone="yes"?>
<Relationships xmlns="http://schemas.openxmlformats.org/package/2006/relationships"><Relationship Id="rId2" Type="http://schemas.openxmlformats.org/officeDocument/2006/relationships/image" Target="../media/image21.jpg"/><Relationship Id="rId1" Type="http://schemas.openxmlformats.org/officeDocument/2006/relationships/slideLayout" Target="../slideLayouts/slideLayout24.xml"/></Relationships>
</file>

<file path=ppt/slides/_rels/slide43.xml.rels><?xml version="1.0" encoding="UTF-8" standalone="yes"?>
<Relationships xmlns="http://schemas.openxmlformats.org/package/2006/relationships"><Relationship Id="rId2" Type="http://schemas.openxmlformats.org/officeDocument/2006/relationships/image" Target="../media/image35.jpeg"/><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2" Type="http://schemas.openxmlformats.org/officeDocument/2006/relationships/image" Target="../media/image36.jpg"/><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431D7638-E7DB-4F63-9B78-93BAA09D6E98}"/>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445" b="13333"/>
          <a:stretch/>
        </p:blipFill>
        <p:spPr>
          <a:xfrm>
            <a:off x="1187157" y="1470531"/>
            <a:ext cx="6858000" cy="4953000"/>
          </a:xfrm>
          <a:prstGeom prst="rect">
            <a:avLst/>
          </a:prstGeom>
          <a:noFill/>
          <a:effectLst>
            <a:softEdge rad="63500"/>
          </a:effectLst>
        </p:spPr>
      </p:pic>
      <p:pic>
        <p:nvPicPr>
          <p:cNvPr id="6146" name="Picture 2" descr="316px-Coat_of_arms_of_Terengganu"/>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038600" y="228600"/>
            <a:ext cx="902286" cy="10772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Rectangle 13"/>
          <p:cNvSpPr/>
          <p:nvPr/>
        </p:nvSpPr>
        <p:spPr>
          <a:xfrm>
            <a:off x="71620" y="1458218"/>
            <a:ext cx="8836247" cy="461665"/>
          </a:xfrm>
          <a:prstGeom prst="rect">
            <a:avLst/>
          </a:prstGeom>
          <a:noFill/>
        </p:spPr>
        <p:txBody>
          <a:bodyPr wrap="square" lIns="91440" tIns="45720" rIns="91440" bIns="45720">
            <a:spAutoFit/>
          </a:bodyPr>
          <a:lstStyle/>
          <a:p>
            <a:pPr algn="ct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Jabatan</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Hal </a:t>
            </a:r>
            <a:r>
              <a:rPr lang="en-US" sz="2400" dirty="0" err="1">
                <a:ln w="0"/>
                <a:solidFill>
                  <a:schemeClr val="bg1"/>
                </a:solidFill>
                <a:effectLst>
                  <a:outerShdw blurRad="38100" dist="19050" dir="2700000" algn="tl" rotWithShape="0">
                    <a:schemeClr val="dk1">
                      <a:alpha val="40000"/>
                    </a:schemeClr>
                  </a:outerShdw>
                </a:effectLst>
                <a:latin typeface="Bernard MT Condensed" pitchFamily="18" charset="0"/>
              </a:rPr>
              <a:t>Ehwal</a:t>
            </a:r>
            <a:r>
              <a:rPr lang="en-US" sz="2400" dirty="0">
                <a:ln w="0"/>
                <a:solidFill>
                  <a:schemeClr val="bg1"/>
                </a:solidFill>
                <a:effectLst>
                  <a:outerShdw blurRad="38100" dist="19050" dir="2700000" algn="tl" rotWithShape="0">
                    <a:schemeClr val="dk1">
                      <a:alpha val="40000"/>
                    </a:schemeClr>
                  </a:outerShdw>
                </a:effectLst>
                <a:latin typeface="Bernard MT Condensed" pitchFamily="18" charset="0"/>
              </a:rPr>
              <a:t> Agama Terengganu</a:t>
            </a:r>
          </a:p>
        </p:txBody>
      </p:sp>
      <p:sp>
        <p:nvSpPr>
          <p:cNvPr id="9" name="Rectangle 5"/>
          <p:cNvSpPr txBox="1">
            <a:spLocks noChangeArrowheads="1"/>
          </p:cNvSpPr>
          <p:nvPr/>
        </p:nvSpPr>
        <p:spPr>
          <a:xfrm>
            <a:off x="2318044" y="1915418"/>
            <a:ext cx="4343400" cy="710117"/>
          </a:xfrm>
          <a:prstGeom prst="rect">
            <a:avLst/>
          </a:prstGeom>
          <a:solidFill>
            <a:schemeClr val="bg1">
              <a:lumMod val="95000"/>
              <a:alpha val="0"/>
            </a:schemeClr>
          </a:solidFill>
        </p:spPr>
        <p:txBody>
          <a:bodyPr>
            <a:scene3d>
              <a:camera prst="orthographicFront"/>
              <a:lightRig rig="soft" dir="tl">
                <a:rot lat="0" lon="0" rev="0"/>
              </a:lightRig>
            </a:scene3d>
            <a:sp3d contourW="25400" prstMaterial="matte">
              <a:contourClr>
                <a:schemeClr val="accent2">
                  <a:tint val="20000"/>
                </a:schemeClr>
              </a:contourClr>
            </a:sp3d>
          </a:bodyPr>
          <a:lstStyle>
            <a:lvl1pPr marL="342900" indent="-342900" algn="l" defTabSz="914400" rtl="0" eaLnBrk="1" latinLnBrk="1"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1"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1"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1" hangingPunct="1">
              <a:spcBef>
                <a:spcPct val="20000"/>
              </a:spcBef>
              <a:buFont typeface="Arial" pitchFamily="34" charset="0"/>
              <a:buChar char="•"/>
              <a:defRPr sz="2000" kern="1200">
                <a:solidFill>
                  <a:schemeClr val="tx1"/>
                </a:solidFill>
                <a:latin typeface="+mn-lt"/>
                <a:ea typeface="+mn-ea"/>
                <a:cs typeface="+mn-cs"/>
              </a:defRPr>
            </a:lvl9pPr>
          </a:lstStyle>
          <a:p>
            <a:pPr marL="0" indent="0" algn="ctr">
              <a:buNone/>
            </a:pPr>
            <a:r>
              <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KHUTBAH MULTIMEDIA</a:t>
            </a:r>
          </a:p>
          <a:p>
            <a:pPr marL="0" indent="0" algn="ctr">
              <a:buNone/>
            </a:pPr>
            <a:r>
              <a:rPr lang="ms-MY"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rPr>
              <a:t>Siri: 42 / 2023</a:t>
            </a: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a:p>
            <a:pPr marL="0" indent="0" algn="ctr">
              <a:buNone/>
            </a:pPr>
            <a:endParaRPr lang="en-US" sz="1800" b="1" spc="50" dirty="0">
              <a:ln w="11430">
                <a:solidFill>
                  <a:schemeClr val="tx1"/>
                </a:solidFill>
              </a:ln>
              <a:solidFill>
                <a:schemeClr val="bg1"/>
              </a:solidFill>
              <a:effectLst>
                <a:outerShdw blurRad="76200" dist="50800" dir="5400000" algn="tl" rotWithShape="0">
                  <a:srgbClr val="000000">
                    <a:alpha val="65000"/>
                  </a:srgbClr>
                </a:outerShdw>
              </a:effectLst>
              <a:latin typeface="Arial Rounded MT Bold" pitchFamily="34" charset="0"/>
              <a:cs typeface="Arial" pitchFamily="34" charset="0"/>
            </a:endParaRPr>
          </a:p>
        </p:txBody>
      </p:sp>
      <p:sp>
        <p:nvSpPr>
          <p:cNvPr id="2" name="Rectangle 1"/>
          <p:cNvSpPr/>
          <p:nvPr/>
        </p:nvSpPr>
        <p:spPr>
          <a:xfrm>
            <a:off x="1022642" y="3489017"/>
            <a:ext cx="7457035" cy="2031325"/>
          </a:xfrm>
          <a:prstGeom prst="rect">
            <a:avLst/>
          </a:prstGeom>
        </p:spPr>
        <p:txBody>
          <a:bodyPr wrap="square">
            <a:spAutoFit/>
          </a:bodyPr>
          <a:lstStyle/>
          <a:p>
            <a:pPr algn="ctr"/>
            <a:r>
              <a:rPr lang="fi-FI" sz="5400" dirty="0">
                <a:ln w="0"/>
                <a:solidFill>
                  <a:schemeClr val="bg1"/>
                </a:solidFill>
                <a:effectLst>
                  <a:glow rad="101600">
                    <a:srgbClr val="C00000">
                      <a:alpha val="73000"/>
                    </a:srgbClr>
                  </a:glow>
                  <a:reflection blurRad="6350" stA="43000" endPos="22000" dir="5400000" sy="-90000" algn="bl" rotWithShape="0"/>
                </a:effectLst>
                <a:latin typeface="Arial Black" pitchFamily="34" charset="0"/>
              </a:rPr>
              <a:t>KAMI BERSAMAMU </a:t>
            </a:r>
            <a:r>
              <a:rPr lang="fi-FI" sz="7200" dirty="0">
                <a:ln w="0"/>
                <a:solidFill>
                  <a:schemeClr val="bg1"/>
                </a:solidFill>
                <a:effectLst>
                  <a:glow rad="101600">
                    <a:srgbClr val="C00000">
                      <a:alpha val="73000"/>
                    </a:srgbClr>
                  </a:glow>
                  <a:reflection blurRad="6350" stA="43000" endPos="22000" dir="5400000" sy="-90000" algn="bl" rotWithShape="0"/>
                </a:effectLst>
                <a:latin typeface="Arial Black" pitchFamily="34" charset="0"/>
              </a:rPr>
              <a:t>PALESTIN</a:t>
            </a:r>
            <a:endParaRPr lang="it-IT" sz="5400" dirty="0">
              <a:ln w="0"/>
              <a:solidFill>
                <a:schemeClr val="bg1"/>
              </a:solidFill>
              <a:effectLst>
                <a:glow rad="101600">
                  <a:srgbClr val="C00000">
                    <a:alpha val="73000"/>
                  </a:srgbClr>
                </a:glow>
                <a:reflection blurRad="6350" stA="43000" endPos="22000" dir="5400000" sy="-90000" algn="bl" rotWithShape="0"/>
              </a:effectLst>
              <a:latin typeface="Arial Black" pitchFamily="34" charset="0"/>
            </a:endParaRPr>
          </a:p>
        </p:txBody>
      </p:sp>
      <p:sp>
        <p:nvSpPr>
          <p:cNvPr id="3" name="Rectangle 2">
            <a:extLst>
              <a:ext uri="{FF2B5EF4-FFF2-40B4-BE49-F238E27FC236}">
                <a16:creationId xmlns:a16="http://schemas.microsoft.com/office/drawing/2014/main" xmlns="" id="{1BCD6A67-D6C1-BB03-033A-855C22F9F64D}"/>
              </a:ext>
            </a:extLst>
          </p:cNvPr>
          <p:cNvSpPr/>
          <p:nvPr/>
        </p:nvSpPr>
        <p:spPr>
          <a:xfrm>
            <a:off x="-76200" y="6223476"/>
            <a:ext cx="9144000" cy="400110"/>
          </a:xfrm>
          <a:prstGeom prst="rect">
            <a:avLst/>
          </a:prstGeom>
          <a:noFill/>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en-US" sz="2000" b="1" dirty="0">
                <a:solidFill>
                  <a:schemeClr val="bg1"/>
                </a:solidFill>
                <a:effectLst>
                  <a:glow rad="139700">
                    <a:schemeClr val="tx1">
                      <a:alpha val="40000"/>
                    </a:schemeClr>
                  </a:glow>
                  <a:outerShdw dist="38100" dir="2700000" algn="tl">
                    <a:srgbClr val="000000">
                      <a:alpha val="94000"/>
                    </a:srgbClr>
                  </a:outerShdw>
                </a:effectLst>
                <a:latin typeface="Bahnschrift Condensed" pitchFamily="34" charset="0"/>
              </a:rPr>
              <a:t>http://e-khutbah.terengganu.gov.my</a:t>
            </a:r>
          </a:p>
        </p:txBody>
      </p:sp>
      <p:sp>
        <p:nvSpPr>
          <p:cNvPr id="4" name="Rectangle 3">
            <a:extLst>
              <a:ext uri="{FF2B5EF4-FFF2-40B4-BE49-F238E27FC236}">
                <a16:creationId xmlns:a16="http://schemas.microsoft.com/office/drawing/2014/main" xmlns="" id="{85464226-25F1-40B7-A6C7-6BEAE2617E0E}"/>
              </a:ext>
            </a:extLst>
          </p:cNvPr>
          <p:cNvSpPr/>
          <p:nvPr/>
        </p:nvSpPr>
        <p:spPr>
          <a:xfrm>
            <a:off x="499816" y="2601218"/>
            <a:ext cx="7979862" cy="461665"/>
          </a:xfrm>
          <a:prstGeom prst="rect">
            <a:avLst/>
          </a:prstGeom>
          <a:effectLst>
            <a:outerShdw blurRad="50800" dist="50800" dir="5400000" sx="45000" sy="45000" algn="ctr" rotWithShape="0">
              <a:schemeClr val="bg1"/>
            </a:outerShdw>
          </a:effectLst>
        </p:spPr>
        <p:txBody>
          <a:bodyPr wrap="square">
            <a:spAutoFit/>
          </a:bodyPr>
          <a:lstStyle/>
          <a:p>
            <a:pPr algn="ctr" fontAlgn="auto">
              <a:spcBef>
                <a:spcPts val="0"/>
              </a:spcBef>
              <a:spcAft>
                <a:spcPts val="0"/>
              </a:spcAft>
              <a:defRPr/>
            </a:pPr>
            <a:r>
              <a:rPr lang="pt-BR" sz="2400" b="1" dirty="0">
                <a:solidFill>
                  <a:srgbClr val="FFFF00"/>
                </a:solidFill>
                <a:effectLst>
                  <a:glow rad="139700">
                    <a:schemeClr val="tx1">
                      <a:alpha val="40000"/>
                    </a:schemeClr>
                  </a:glow>
                  <a:outerShdw dist="38100" dir="2700000" algn="tl">
                    <a:srgbClr val="000000">
                      <a:alpha val="94000"/>
                    </a:srgbClr>
                  </a:outerShdw>
                </a:effectLst>
              </a:rPr>
              <a:t>5 Rabiul Akhir 1445H</a:t>
            </a:r>
            <a:r>
              <a:rPr lang="en-US" sz="2400" b="1" i="1" dirty="0">
                <a:solidFill>
                  <a:srgbClr val="FFFF00"/>
                </a:solidFill>
                <a:effectLst>
                  <a:glow rad="139700">
                    <a:schemeClr val="tx1">
                      <a:alpha val="40000"/>
                    </a:schemeClr>
                  </a:glow>
                  <a:outerShdw dist="38100" dir="2700000" algn="tl">
                    <a:srgbClr val="000000">
                      <a:alpha val="94000"/>
                    </a:srgbClr>
                  </a:outerShdw>
                </a:effectLst>
              </a:rPr>
              <a:t>/</a:t>
            </a:r>
            <a:r>
              <a:rPr lang="en-US" sz="2400" b="1" dirty="0">
                <a:solidFill>
                  <a:srgbClr val="FFFF00"/>
                </a:solidFill>
                <a:effectLst>
                  <a:glow rad="139700">
                    <a:schemeClr val="tx1">
                      <a:alpha val="40000"/>
                    </a:schemeClr>
                  </a:glow>
                  <a:outerShdw dist="38100" dir="2700000" algn="tl">
                    <a:srgbClr val="000000">
                      <a:alpha val="94000"/>
                    </a:srgbClr>
                  </a:outerShdw>
                </a:effectLst>
              </a:rPr>
              <a:t>20 </a:t>
            </a:r>
            <a:r>
              <a:rPr lang="en-US" sz="2400" b="1" dirty="0" err="1">
                <a:solidFill>
                  <a:srgbClr val="FFFF00"/>
                </a:solidFill>
                <a:effectLst>
                  <a:glow rad="139700">
                    <a:schemeClr val="tx1">
                      <a:alpha val="40000"/>
                    </a:schemeClr>
                  </a:glow>
                  <a:outerShdw dist="38100" dir="2700000" algn="tl">
                    <a:srgbClr val="000000">
                      <a:alpha val="94000"/>
                    </a:srgbClr>
                  </a:outerShdw>
                </a:effectLst>
              </a:rPr>
              <a:t>Oktober</a:t>
            </a:r>
            <a:r>
              <a:rPr lang="en-US" sz="2400" b="1" dirty="0">
                <a:solidFill>
                  <a:srgbClr val="FFFF00"/>
                </a:solidFill>
                <a:effectLst>
                  <a:glow rad="139700">
                    <a:schemeClr val="tx1">
                      <a:alpha val="40000"/>
                    </a:schemeClr>
                  </a:glow>
                  <a:outerShdw dist="38100" dir="2700000" algn="tl">
                    <a:srgbClr val="000000">
                      <a:alpha val="94000"/>
                    </a:srgbClr>
                  </a:outerShdw>
                </a:effectLst>
              </a:rPr>
              <a:t> 2023M</a:t>
            </a:r>
          </a:p>
        </p:txBody>
      </p:sp>
    </p:spTree>
    <p:extLst>
      <p:ext uri="{BB962C8B-B14F-4D97-AF65-F5344CB8AC3E}">
        <p14:creationId xmlns:p14="http://schemas.microsoft.com/office/powerpoint/2010/main" val="255710693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9000"/>
            <a:lum/>
          </a:blip>
          <a:srcRect/>
          <a:stretch>
            <a:fillRect l="-13000" r="-13000"/>
          </a:stretch>
        </a:blipFill>
        <a:effectLst/>
      </p:bgPr>
    </p:bg>
    <p:spTree>
      <p:nvGrpSpPr>
        <p:cNvPr id="1" name=""/>
        <p:cNvGrpSpPr/>
        <p:nvPr/>
      </p:nvGrpSpPr>
      <p:grpSpPr>
        <a:xfrm>
          <a:off x="0" y="0"/>
          <a:ext cx="0" cy="0"/>
          <a:chOff x="0" y="0"/>
          <a:chExt cx="0" cy="0"/>
        </a:xfrm>
      </p:grpSpPr>
      <p:sp>
        <p:nvSpPr>
          <p:cNvPr id="7" name="Rectangle: Rounded Corners 1">
            <a:extLst>
              <a:ext uri="{FF2B5EF4-FFF2-40B4-BE49-F238E27FC236}">
                <a16:creationId xmlns:a16="http://schemas.microsoft.com/office/drawing/2014/main" xmlns="" id="{0808471C-4130-3D2E-1B60-244917EA6DA8}"/>
              </a:ext>
            </a:extLst>
          </p:cNvPr>
          <p:cNvSpPr/>
          <p:nvPr/>
        </p:nvSpPr>
        <p:spPr>
          <a:xfrm>
            <a:off x="1880057" y="685800"/>
            <a:ext cx="5002885" cy="855816"/>
          </a:xfrm>
          <a:prstGeom prst="round2SameRect">
            <a:avLst/>
          </a:prstGeom>
          <a:solidFill>
            <a:schemeClr val="accent6">
              <a:lumMod val="75000"/>
              <a:alpha val="68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pt-BR"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Apakah kita lupa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609600" y="1981200"/>
            <a:ext cx="7543800" cy="4267200"/>
          </a:xfrm>
          <a:prstGeom prst="roundRect">
            <a:avLst/>
          </a:prstGeom>
          <a:solidFill>
            <a:schemeClr val="accent6">
              <a:alpha val="79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Bumi yang sedang kita bicarakan ini, bumi yang sedang dinodai ini adalah bumi anbiya', bumi israk dan mikraj, bumi yang menjadi kiblat pertama umat Islam, dan bumi yang Allah isyaratkan sebagai pusat keberkatan?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232503110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l="-25000" r="-80000"/>
          </a:stretch>
        </a:blipFill>
        <a:effectLst/>
      </p:bgPr>
    </p:bg>
    <p:spTree>
      <p:nvGrpSpPr>
        <p:cNvPr id="1" name=""/>
        <p:cNvGrpSpPr/>
        <p:nvPr/>
      </p:nvGrpSpPr>
      <p:grpSpPr>
        <a:xfrm>
          <a:off x="0" y="0"/>
          <a:ext cx="0" cy="0"/>
          <a:chOff x="0" y="0"/>
          <a:chExt cx="0" cy="0"/>
        </a:xfrm>
      </p:grpSpPr>
      <p:sp>
        <p:nvSpPr>
          <p:cNvPr id="5" name="Snip Diagonal Corner Rectangle 5">
            <a:extLst>
              <a:ext uri="{FF2B5EF4-FFF2-40B4-BE49-F238E27FC236}">
                <a16:creationId xmlns:a16="http://schemas.microsoft.com/office/drawing/2014/main" xmlns="" id="{B99F7B4E-83DC-BDF3-5F5E-501ED07D7196}"/>
              </a:ext>
            </a:extLst>
          </p:cNvPr>
          <p:cNvSpPr/>
          <p:nvPr/>
        </p:nvSpPr>
        <p:spPr>
          <a:xfrm>
            <a:off x="280259" y="228600"/>
            <a:ext cx="8583482" cy="914400"/>
          </a:xfrm>
          <a:prstGeom prst="snip2DiagRect">
            <a:avLst>
              <a:gd name="adj1" fmla="val 50000"/>
              <a:gd name="adj2" fmla="val 50000"/>
            </a:avLst>
          </a:prstGeom>
          <a:gradFill>
            <a:gsLst>
              <a:gs pos="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Firman Allah SWT </a:t>
            </a:r>
          </a:p>
          <a:p>
            <a:pPr algn="ctr"/>
            <a:r>
              <a:rPr lang="sv-SE"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dalam surah Al-Isra’, ayat 1 : </a:t>
            </a:r>
          </a:p>
        </p:txBody>
      </p:sp>
      <p:sp>
        <p:nvSpPr>
          <p:cNvPr id="6" name="Rectangle 5"/>
          <p:cNvSpPr/>
          <p:nvPr/>
        </p:nvSpPr>
        <p:spPr>
          <a:xfrm>
            <a:off x="495759" y="4114800"/>
            <a:ext cx="8147319" cy="2677656"/>
          </a:xfrm>
          <a:prstGeom prst="rect">
            <a:avLst/>
          </a:prstGeom>
        </p:spPr>
        <p:txBody>
          <a:bodyPr wrap="square">
            <a:spAutoFit/>
          </a:bodyPr>
          <a:lstStyle/>
          <a:p>
            <a:pPr algn="just"/>
            <a:r>
              <a:rPr lang="en-US" sz="2800" b="1" dirty="0" err="1">
                <a:ln w="1905"/>
                <a:effectLst>
                  <a:innerShdw blurRad="69850" dist="43180" dir="5400000">
                    <a:srgbClr val="000000">
                      <a:alpha val="65000"/>
                    </a:srgbClr>
                  </a:innerShdw>
                </a:effectLst>
              </a:rPr>
              <a:t>Maksudnya</a:t>
            </a:r>
            <a:r>
              <a:rPr lang="en-US" sz="28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rPr>
              <a:t> </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Maha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Suci</a:t>
            </a:r>
            <a:r>
              <a:rPr lang="en-US" sz="2800" b="1" dirty="0">
                <a:ln w="1905"/>
                <a:solidFill>
                  <a:srgbClr val="C00000"/>
                </a:solidFill>
                <a:effectLst>
                  <a:innerShdw blurRad="69850" dist="43180" dir="5400000">
                    <a:srgbClr val="000000">
                      <a:alpha val="65000"/>
                    </a:srgbClr>
                  </a:innerShdw>
                </a:effectLst>
              </a:rPr>
              <a:t> Allah yang </a:t>
            </a:r>
            <a:r>
              <a:rPr lang="en-US" sz="2800" b="1" dirty="0" err="1">
                <a:ln w="1905"/>
                <a:solidFill>
                  <a:srgbClr val="C00000"/>
                </a:solidFill>
                <a:effectLst>
                  <a:innerShdw blurRad="69850" dist="43180" dir="5400000">
                    <a:srgbClr val="000000">
                      <a:alpha val="65000"/>
                    </a:srgbClr>
                  </a:innerShdw>
                </a:effectLst>
              </a:rPr>
              <a:t>telah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menjalankan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hamba-Nya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malam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Masjidil</a:t>
            </a:r>
            <a:r>
              <a:rPr lang="en-US" sz="2800" b="1" dirty="0">
                <a:ln w="1905"/>
                <a:solidFill>
                  <a:srgbClr val="C00000"/>
                </a:solidFill>
                <a:effectLst>
                  <a:innerShdw blurRad="69850" dist="43180" dir="5400000">
                    <a:srgbClr val="000000">
                      <a:alpha val="65000"/>
                    </a:srgbClr>
                  </a:innerShdw>
                </a:effectLst>
              </a:rPr>
              <a:t> haram </a:t>
            </a:r>
            <a:r>
              <a:rPr lang="en-US" sz="2800" b="1" dirty="0" err="1">
                <a:ln w="1905"/>
                <a:solidFill>
                  <a:srgbClr val="C00000"/>
                </a:solidFill>
                <a:effectLst>
                  <a:innerShdw blurRad="69850" dist="43180" dir="5400000">
                    <a:srgbClr val="000000">
                      <a:alpha val="65000"/>
                    </a:srgbClr>
                  </a:innerShdw>
                </a:effectLst>
              </a:rPr>
              <a:t>ke</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Masjidil</a:t>
            </a:r>
            <a:r>
              <a:rPr lang="en-US" sz="2800" b="1" dirty="0">
                <a:ln w="1905"/>
                <a:solidFill>
                  <a:srgbClr val="C00000"/>
                </a:solidFill>
                <a:effectLst>
                  <a:innerShdw blurRad="69850" dist="43180" dir="5400000">
                    <a:srgbClr val="000000">
                      <a:alpha val="65000"/>
                    </a:srgbClr>
                  </a:innerShdw>
                </a:effectLst>
              </a:rPr>
              <a:t> Aqsa yang Kami </a:t>
            </a:r>
            <a:r>
              <a:rPr lang="en-US" sz="2800" b="1" dirty="0" err="1">
                <a:ln w="1905"/>
                <a:solidFill>
                  <a:srgbClr val="C00000"/>
                </a:solidFill>
                <a:effectLst>
                  <a:innerShdw blurRad="69850" dist="43180" dir="5400000">
                    <a:srgbClr val="000000">
                      <a:alpha val="65000"/>
                    </a:srgbClr>
                  </a:innerShdw>
                </a:effectLst>
              </a:rPr>
              <a:t>berkati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sekelilingnya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untuk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diperlihatkan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kepadanya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tanda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kekuasaan</a:t>
            </a:r>
            <a:r>
              <a:rPr lang="en-US" sz="2800" b="1" dirty="0">
                <a:ln w="1905"/>
                <a:solidFill>
                  <a:srgbClr val="C00000"/>
                </a:solidFill>
                <a:effectLst>
                  <a:innerShdw blurRad="69850" dist="43180" dir="5400000">
                    <a:srgbClr val="000000">
                      <a:alpha val="65000"/>
                    </a:srgbClr>
                  </a:innerShdw>
                </a:effectLst>
              </a:rPr>
              <a:t> Kami. </a:t>
            </a:r>
            <a:r>
              <a:rPr lang="en-US" sz="2800" b="1" dirty="0" err="1">
                <a:ln w="1905"/>
                <a:solidFill>
                  <a:srgbClr val="C00000"/>
                </a:solidFill>
                <a:effectLst>
                  <a:innerShdw blurRad="69850" dist="43180" dir="5400000">
                    <a:srgbClr val="000000">
                      <a:alpha val="65000"/>
                    </a:srgbClr>
                  </a:innerShdw>
                </a:effectLst>
              </a:rPr>
              <a:t>Sesungguhnya</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Maha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Mendengar</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lagi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Maha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Melihat</a:t>
            </a:r>
            <a:r>
              <a:rPr lang="en-US" sz="2800" b="1" dirty="0">
                <a:ln w="1905"/>
                <a:solidFill>
                  <a:srgbClr val="C00000"/>
                </a:solidFill>
                <a:effectLst>
                  <a:innerShdw blurRad="69850" dist="43180" dir="5400000">
                    <a:srgbClr val="000000">
                      <a:alpha val="65000"/>
                    </a:srgbClr>
                  </a:innerShdw>
                </a:effectLst>
              </a:rPr>
              <a:t>.</a:t>
            </a:r>
          </a:p>
        </p:txBody>
      </p:sp>
      <p:pic>
        <p:nvPicPr>
          <p:cNvPr id="4" name="Picture 3">
            <a:extLst>
              <a:ext uri="{FF2B5EF4-FFF2-40B4-BE49-F238E27FC236}">
                <a16:creationId xmlns:a16="http://schemas.microsoft.com/office/drawing/2014/main" xmlns="" id="{D83F0718-663A-4068-B580-008E06150D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1695" y="1072751"/>
            <a:ext cx="8175445" cy="3340898"/>
          </a:xfrm>
          <a:prstGeom prst="rect">
            <a:avLst/>
          </a:prstGeom>
        </p:spPr>
      </p:pic>
    </p:spTree>
    <p:extLst>
      <p:ext uri="{BB962C8B-B14F-4D97-AF65-F5344CB8AC3E}">
        <p14:creationId xmlns:p14="http://schemas.microsoft.com/office/powerpoint/2010/main" val="133146911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422140" y="4136420"/>
            <a:ext cx="8147319" cy="2554545"/>
          </a:xfrm>
          <a:prstGeom prst="rect">
            <a:avLst/>
          </a:prstGeom>
        </p:spPr>
        <p:txBody>
          <a:bodyPr wrap="square">
            <a:spAutoFit/>
          </a:bodyPr>
          <a:lstStyle/>
          <a:p>
            <a:pPr lvl="0" algn="just"/>
            <a:r>
              <a:rPr kumimoji="0" lang="en-US" sz="32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libri"/>
              </a:rPr>
              <a:t>Maksudnya</a:t>
            </a:r>
            <a:r>
              <a:rPr kumimoji="0" lang="en-US" sz="32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rPr>
              <a:t> </a:t>
            </a:r>
            <a:r>
              <a:rPr kumimoji="0" lang="en-US" sz="32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rPr>
              <a:t>: </a:t>
            </a:r>
            <a:r>
              <a:rPr lang="en-US" sz="3200" b="1" dirty="0" err="1">
                <a:ln w="1905"/>
                <a:solidFill>
                  <a:srgbClr val="C00000"/>
                </a:solidFill>
                <a:effectLst>
                  <a:innerShdw blurRad="69850" dist="43180" dir="5400000">
                    <a:srgbClr val="000000">
                      <a:alpha val="65000"/>
                    </a:srgbClr>
                  </a:innerShdw>
                </a:effectLst>
              </a:rPr>
              <a:t>Tidak</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perlulah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bersungguh-sungguh</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bermusafir</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kecuali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tiga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buah</a:t>
            </a:r>
            <a:r>
              <a:rPr lang="en-US" sz="3200" b="1" dirty="0">
                <a:ln w="1905"/>
                <a:solidFill>
                  <a:srgbClr val="C00000"/>
                </a:solidFill>
                <a:effectLst>
                  <a:innerShdw blurRad="69850" dist="43180" dir="5400000">
                    <a:srgbClr val="000000">
                      <a:alpha val="65000"/>
                    </a:srgbClr>
                  </a:innerShdw>
                </a:effectLst>
              </a:rPr>
              <a:t> masjid </a:t>
            </a:r>
            <a:r>
              <a:rPr lang="en-US" sz="3200" b="1" dirty="0" err="1">
                <a:ln w="1905"/>
                <a:solidFill>
                  <a:srgbClr val="C00000"/>
                </a:solidFill>
                <a:effectLst>
                  <a:innerShdw blurRad="69850" dist="43180" dir="5400000">
                    <a:srgbClr val="000000">
                      <a:alpha val="65000"/>
                    </a:srgbClr>
                  </a:innerShdw>
                </a:effectLst>
              </a:rPr>
              <a:t>sahaja</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iaitu</a:t>
            </a:r>
            <a:r>
              <a:rPr lang="en-US" sz="3200" b="1" dirty="0">
                <a:ln w="1905"/>
                <a:solidFill>
                  <a:srgbClr val="C00000"/>
                </a:solidFill>
                <a:effectLst>
                  <a:innerShdw blurRad="69850" dist="43180" dir="5400000">
                    <a:srgbClr val="000000">
                      <a:alpha val="65000"/>
                    </a:srgbClr>
                  </a:innerShdw>
                </a:effectLst>
              </a:rPr>
              <a:t>:  Masjid </a:t>
            </a:r>
            <a:r>
              <a:rPr lang="en-US" sz="3200" b="1" dirty="0" err="1">
                <a:ln w="1905"/>
                <a:solidFill>
                  <a:srgbClr val="C00000"/>
                </a:solidFill>
                <a:effectLst>
                  <a:innerShdw blurRad="69850" dist="43180" dir="5400000">
                    <a:srgbClr val="000000">
                      <a:alpha val="65000"/>
                    </a:srgbClr>
                  </a:innerShdw>
                </a:effectLst>
              </a:rPr>
              <a:t>Nabawi</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Masjidil</a:t>
            </a:r>
            <a:r>
              <a:rPr lang="en-US" sz="3200" b="1" dirty="0">
                <a:ln w="1905"/>
                <a:solidFill>
                  <a:srgbClr val="C00000"/>
                </a:solidFill>
                <a:effectLst>
                  <a:innerShdw blurRad="69850" dist="43180" dir="5400000">
                    <a:srgbClr val="000000">
                      <a:alpha val="65000"/>
                    </a:srgbClr>
                  </a:innerShdw>
                </a:effectLst>
              </a:rPr>
              <a:t> Haram </a:t>
            </a:r>
            <a:r>
              <a:rPr lang="en-US" sz="3200" b="1" dirty="0" err="1">
                <a:ln w="1905"/>
                <a:solidFill>
                  <a:srgbClr val="C00000"/>
                </a:solidFill>
                <a:effectLst>
                  <a:innerShdw blurRad="69850" dist="43180" dir="5400000">
                    <a:srgbClr val="000000">
                      <a:alpha val="65000"/>
                    </a:srgbClr>
                  </a:innerShdw>
                </a:effectLst>
              </a:rPr>
              <a:t>dan</a:t>
            </a:r>
            <a:r>
              <a:rPr lang="en-US" sz="3200" b="1" dirty="0">
                <a:ln w="1905"/>
                <a:solidFill>
                  <a:srgbClr val="C00000"/>
                </a:solidFill>
                <a:effectLst>
                  <a:innerShdw blurRad="69850" dist="43180" dir="5400000">
                    <a:srgbClr val="000000">
                      <a:alpha val="65000"/>
                    </a:srgbClr>
                  </a:innerShdw>
                </a:effectLst>
              </a:rPr>
              <a:t> </a:t>
            </a:r>
            <a:r>
              <a:rPr lang="en-US" sz="3200" b="1" dirty="0" err="1">
                <a:ln w="1905"/>
                <a:solidFill>
                  <a:srgbClr val="C00000"/>
                </a:solidFill>
                <a:effectLst>
                  <a:innerShdw blurRad="69850" dist="43180" dir="5400000">
                    <a:srgbClr val="000000">
                      <a:alpha val="65000"/>
                    </a:srgbClr>
                  </a:innerShdw>
                </a:effectLst>
              </a:rPr>
              <a:t>Masjidil</a:t>
            </a:r>
            <a:r>
              <a:rPr lang="en-US" sz="3200" b="1" dirty="0">
                <a:ln w="1905"/>
                <a:solidFill>
                  <a:srgbClr val="C00000"/>
                </a:solidFill>
                <a:effectLst>
                  <a:innerShdw blurRad="69850" dist="43180" dir="5400000">
                    <a:srgbClr val="000000">
                      <a:alpha val="65000"/>
                    </a:srgbClr>
                  </a:innerShdw>
                </a:effectLst>
              </a:rPr>
              <a:t> Aqsa. </a:t>
            </a:r>
          </a:p>
          <a:p>
            <a:pPr lvl="0" algn="just"/>
            <a:r>
              <a:rPr lang="en-US" sz="3200" b="1" dirty="0">
                <a:ln w="1905"/>
                <a:solidFill>
                  <a:srgbClr val="C00000"/>
                </a:solidFill>
                <a:effectLst>
                  <a:innerShdw blurRad="69850" dist="43180" dir="5400000">
                    <a:srgbClr val="000000">
                      <a:alpha val="65000"/>
                    </a:srgbClr>
                  </a:innerShdw>
                </a:effectLst>
              </a:rPr>
              <a:t>                          (Riwayat Al Bukhari dan Muslim)</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304800" y="167035"/>
            <a:ext cx="8583482" cy="1052166"/>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Rasululullah saw bersabda: </a:t>
            </a:r>
          </a:p>
        </p:txBody>
      </p:sp>
      <p:pic>
        <p:nvPicPr>
          <p:cNvPr id="4" name="Picture 3">
            <a:extLst>
              <a:ext uri="{FF2B5EF4-FFF2-40B4-BE49-F238E27FC236}">
                <a16:creationId xmlns:a16="http://schemas.microsoft.com/office/drawing/2014/main" xmlns="" id="{F9277B02-FBBC-44E8-BED7-E3E7C5EEF6D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7961" y="1371600"/>
            <a:ext cx="8468078" cy="3121423"/>
          </a:xfrm>
          <a:prstGeom prst="rect">
            <a:avLst/>
          </a:prstGeom>
        </p:spPr>
      </p:pic>
    </p:spTree>
    <p:extLst>
      <p:ext uri="{BB962C8B-B14F-4D97-AF65-F5344CB8AC3E}">
        <p14:creationId xmlns:p14="http://schemas.microsoft.com/office/powerpoint/2010/main" val="31292166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t="-2000" b="-2000"/>
          </a:stretch>
        </a:blipFill>
        <a:effectLst/>
      </p:bgPr>
    </p:bg>
    <p:spTree>
      <p:nvGrpSpPr>
        <p:cNvPr id="1" name=""/>
        <p:cNvGrpSpPr/>
        <p:nvPr/>
      </p:nvGrpSpPr>
      <p:grpSpPr>
        <a:xfrm>
          <a:off x="0" y="0"/>
          <a:ext cx="0" cy="0"/>
          <a:chOff x="0" y="0"/>
          <a:chExt cx="0" cy="0"/>
        </a:xfrm>
      </p:grpSpPr>
      <p:sp>
        <p:nvSpPr>
          <p:cNvPr id="6" name="Rectangle: Rounded Corners 5">
            <a:extLst>
              <a:ext uri="{FF2B5EF4-FFF2-40B4-BE49-F238E27FC236}">
                <a16:creationId xmlns:a16="http://schemas.microsoft.com/office/drawing/2014/main" xmlns="" id="{A3097165-8E05-6925-6216-11FFD7BA27DA}"/>
              </a:ext>
            </a:extLst>
          </p:cNvPr>
          <p:cNvSpPr/>
          <p:nvPr/>
        </p:nvSpPr>
        <p:spPr>
          <a:xfrm>
            <a:off x="746234" y="1839310"/>
            <a:ext cx="7696200" cy="4800600"/>
          </a:xfrm>
          <a:prstGeom prst="roundRect">
            <a:avLst/>
          </a:prstGeom>
          <a:gradFill>
            <a:gsLst>
              <a:gs pos="90000">
                <a:schemeClr val="bg2">
                  <a:lumMod val="25000"/>
                  <a:alpha val="76000"/>
                </a:schemeClr>
              </a:gs>
              <a:gs pos="17000">
                <a:schemeClr val="tx1">
                  <a:lumMod val="75000"/>
                  <a:lumOff val="2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Hadis ini memberi penekanan betapa pentingnya </a:t>
            </a:r>
            <a:r>
              <a:rPr lang="sv-SE"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Masjidil Aqsa </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sisi umat Islam yang wajib diperlihara dan dipertahankan sepertimana </a:t>
            </a:r>
            <a:r>
              <a:rPr lang="sv-SE"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Masjidil Haram </a:t>
            </a: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dan </a:t>
            </a:r>
            <a:r>
              <a:rPr lang="sv-SE"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Masjid Nabawi. </a:t>
            </a:r>
            <a:endParaRPr lang="fi-FI" sz="36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1676400" y="381000"/>
            <a:ext cx="5410200" cy="1219200"/>
          </a:xfrm>
          <a:prstGeom prst="roundRect">
            <a:avLst/>
          </a:prstGeom>
          <a:gradFill>
            <a:gsLst>
              <a:gs pos="90000">
                <a:schemeClr val="bg2">
                  <a:lumMod val="25000"/>
                  <a:alpha val="53000"/>
                </a:schemeClr>
              </a:gs>
              <a:gs pos="17000">
                <a:schemeClr val="tx1">
                  <a:lumMod val="75000"/>
                  <a:lumOff val="2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KEPENTINGAN</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395701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5000"/>
            <a:lum/>
          </a:blip>
          <a:srcRect/>
          <a:stretch>
            <a:fillRect l="-10000" r="-10000"/>
          </a:stretch>
        </a:blipFill>
        <a:effectLst/>
      </p:bgPr>
    </p:bg>
    <p:spTree>
      <p:nvGrpSpPr>
        <p:cNvPr id="1" name=""/>
        <p:cNvGrpSpPr/>
        <p:nvPr/>
      </p:nvGrpSpPr>
      <p:grpSpPr>
        <a:xfrm>
          <a:off x="0" y="0"/>
          <a:ext cx="0" cy="0"/>
          <a:chOff x="0" y="0"/>
          <a:chExt cx="0" cy="0"/>
        </a:xfrm>
      </p:grpSpPr>
      <p:sp>
        <p:nvSpPr>
          <p:cNvPr id="6" name="Rectangle 5"/>
          <p:cNvSpPr/>
          <p:nvPr/>
        </p:nvSpPr>
        <p:spPr>
          <a:xfrm>
            <a:off x="522881" y="3758059"/>
            <a:ext cx="8147319" cy="3046988"/>
          </a:xfrm>
          <a:prstGeom prst="rect">
            <a:avLst/>
          </a:prstGeom>
        </p:spPr>
        <p:txBody>
          <a:bodyPr wrap="square">
            <a:spAutoFit/>
          </a:bodyPr>
          <a:lstStyle/>
          <a:p>
            <a:pPr lvl="0" algn="just"/>
            <a:r>
              <a:rPr kumimoji="0" lang="en-US" sz="2400" b="1" i="0" u="none" strike="noStrike" kern="1200" cap="none" spc="0" normalizeH="0" baseline="0" noProof="0" dirty="0">
                <a:ln w="1905"/>
                <a:solidFill>
                  <a:prstClr val="black"/>
                </a:solidFill>
                <a:effectLst>
                  <a:innerShdw blurRad="69850" dist="43180" dir="5400000">
                    <a:srgbClr val="000000">
                      <a:alpha val="65000"/>
                    </a:srgbClr>
                  </a:innerShdw>
                </a:effectLst>
                <a:uLnTx/>
                <a:uFillTx/>
                <a:latin typeface="Calibri"/>
              </a:rPr>
              <a:t>Maksudnya</a:t>
            </a:r>
            <a:r>
              <a:rPr kumimoji="0" lang="en-US" sz="2400" b="1" i="0" u="none" strike="noStrike" kern="1200" cap="none" spc="0" normalizeH="0" baseline="0" noProof="0" dirty="0">
                <a:ln w="1905"/>
                <a:gradFill>
                  <a:gsLst>
                    <a:gs pos="0">
                      <a:srgbClr val="F79646">
                        <a:shade val="20000"/>
                        <a:satMod val="200000"/>
                      </a:srgbClr>
                    </a:gs>
                    <a:gs pos="78000">
                      <a:srgbClr val="F79646">
                        <a:tint val="90000"/>
                        <a:shade val="89000"/>
                        <a:satMod val="220000"/>
                      </a:srgbClr>
                    </a:gs>
                    <a:gs pos="100000">
                      <a:srgbClr val="F79646">
                        <a:tint val="12000"/>
                        <a:satMod val="255000"/>
                      </a:srgbClr>
                    </a:gs>
                  </a:gsLst>
                  <a:lin ang="5400000"/>
                </a:gradFill>
                <a:effectLst>
                  <a:innerShdw blurRad="69850" dist="43180" dir="5400000">
                    <a:srgbClr val="000000">
                      <a:alpha val="65000"/>
                    </a:srgbClr>
                  </a:innerShdw>
                </a:effectLst>
                <a:uLnTx/>
                <a:uFillTx/>
                <a:latin typeface="Calibri"/>
              </a:rPr>
              <a:t> </a:t>
            </a:r>
            <a:r>
              <a:rPr kumimoji="0" lang="en-US" sz="2400" b="1" i="0" u="none" strike="noStrike" kern="1200" cap="none" spc="0" normalizeH="0" baseline="0" noProof="0" dirty="0">
                <a:ln w="1905"/>
                <a:solidFill>
                  <a:srgbClr val="C00000"/>
                </a:solidFill>
                <a:effectLst>
                  <a:innerShdw blurRad="69850" dist="43180" dir="5400000">
                    <a:srgbClr val="000000">
                      <a:alpha val="65000"/>
                    </a:srgbClr>
                  </a:innerShdw>
                </a:effectLst>
                <a:uLnTx/>
                <a:uFillTx/>
                <a:latin typeface="Calibri"/>
              </a:rPr>
              <a:t>: </a:t>
            </a:r>
            <a:r>
              <a:rPr lang="en-US" sz="2400" b="1" dirty="0" err="1">
                <a:ln w="1905"/>
                <a:solidFill>
                  <a:srgbClr val="C00000"/>
                </a:solidFill>
                <a:effectLst>
                  <a:innerShdw blurRad="69850" dist="43180" dir="5400000">
                    <a:srgbClr val="000000">
                      <a:alpha val="65000"/>
                    </a:srgbClr>
                  </a:innerShdw>
                </a:effectLst>
              </a:rPr>
              <a:t>Seorang</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muslim</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itu</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adalah</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saudara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kepada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muslim</a:t>
            </a:r>
            <a:r>
              <a:rPr lang="en-US" sz="2400" b="1" dirty="0">
                <a:ln w="1905"/>
                <a:solidFill>
                  <a:srgbClr val="C00000"/>
                </a:solidFill>
                <a:effectLst>
                  <a:innerShdw blurRad="69850" dist="43180" dir="5400000">
                    <a:srgbClr val="000000">
                      <a:alpha val="65000"/>
                    </a:srgbClr>
                  </a:innerShdw>
                </a:effectLst>
              </a:rPr>
              <a:t> yang lain. </a:t>
            </a:r>
            <a:r>
              <a:rPr lang="en-US" sz="2400" b="1" dirty="0" err="1">
                <a:ln w="1905"/>
                <a:solidFill>
                  <a:srgbClr val="C00000"/>
                </a:solidFill>
                <a:effectLst>
                  <a:innerShdw blurRad="69850" dist="43180" dir="5400000">
                    <a:srgbClr val="000000">
                      <a:alpha val="65000"/>
                    </a:srgbClr>
                  </a:innerShdw>
                </a:effectLst>
              </a:rPr>
              <a:t>Dia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tidak</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menzaliminya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tidak</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membiarkannya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dizalimi</a:t>
            </a:r>
            <a:r>
              <a:rPr lang="en-US" sz="2400" b="1" dirty="0">
                <a:ln w="1905"/>
                <a:solidFill>
                  <a:srgbClr val="C00000"/>
                </a:solidFill>
                <a:effectLst>
                  <a:innerShdw blurRad="69850" dist="43180" dir="5400000">
                    <a:srgbClr val="000000">
                      <a:alpha val="65000"/>
                    </a:srgbClr>
                  </a:innerShdw>
                </a:effectLst>
              </a:rPr>
              <a:t> orang lain. Dan </a:t>
            </a:r>
            <a:r>
              <a:rPr lang="en-US" sz="2400" b="1" dirty="0" err="1">
                <a:ln w="1905"/>
                <a:solidFill>
                  <a:srgbClr val="C00000"/>
                </a:solidFill>
                <a:effectLst>
                  <a:innerShdw blurRad="69850" dist="43180" dir="5400000">
                    <a:srgbClr val="000000">
                      <a:alpha val="65000"/>
                    </a:srgbClr>
                  </a:innerShdw>
                </a:effectLst>
              </a:rPr>
              <a:t>sesiapa</a:t>
            </a:r>
            <a:r>
              <a:rPr lang="en-US" sz="2400" b="1" dirty="0">
                <a:ln w="1905"/>
                <a:solidFill>
                  <a:srgbClr val="C00000"/>
                </a:solidFill>
                <a:effectLst>
                  <a:innerShdw blurRad="69850" dist="43180" dir="5400000">
                    <a:srgbClr val="000000">
                      <a:alpha val="65000"/>
                    </a:srgbClr>
                  </a:innerShdw>
                </a:effectLst>
              </a:rPr>
              <a:t> yang </a:t>
            </a:r>
            <a:r>
              <a:rPr lang="en-US" sz="2400" b="1" dirty="0" err="1">
                <a:ln w="1905"/>
                <a:solidFill>
                  <a:srgbClr val="C00000"/>
                </a:solidFill>
                <a:effectLst>
                  <a:innerShdw blurRad="69850" dist="43180" dir="5400000">
                    <a:srgbClr val="000000">
                      <a:alpha val="65000"/>
                    </a:srgbClr>
                  </a:innerShdw>
                </a:effectLst>
              </a:rPr>
              <a:t>menyampaikan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hajat</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saudaranya</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maka</a:t>
            </a:r>
            <a:r>
              <a:rPr lang="en-US" sz="2400" b="1" dirty="0">
                <a:ln w="1905"/>
                <a:solidFill>
                  <a:srgbClr val="C00000"/>
                </a:solidFill>
                <a:effectLst>
                  <a:innerShdw blurRad="69850" dist="43180" dir="5400000">
                    <a:srgbClr val="000000">
                      <a:alpha val="65000"/>
                    </a:srgbClr>
                  </a:innerShdw>
                </a:effectLst>
              </a:rPr>
              <a:t> Allah </a:t>
            </a:r>
            <a:r>
              <a:rPr lang="en-US" sz="2400" b="1" dirty="0" err="1">
                <a:ln w="1905"/>
                <a:solidFill>
                  <a:srgbClr val="C00000"/>
                </a:solidFill>
                <a:effectLst>
                  <a:innerShdw blurRad="69850" dist="43180" dir="5400000">
                    <a:srgbClr val="000000">
                      <a:alpha val="65000"/>
                    </a:srgbClr>
                  </a:innerShdw>
                </a:effectLst>
              </a:rPr>
              <a:t>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menyampaikan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hajatnya</a:t>
            </a:r>
            <a:r>
              <a:rPr lang="en-US" sz="2400" b="1" dirty="0">
                <a:ln w="1905"/>
                <a:solidFill>
                  <a:srgbClr val="C00000"/>
                </a:solidFill>
                <a:effectLst>
                  <a:innerShdw blurRad="69850" dist="43180" dir="5400000">
                    <a:srgbClr val="000000">
                      <a:alpha val="65000"/>
                    </a:srgbClr>
                  </a:innerShdw>
                </a:effectLst>
              </a:rPr>
              <a:t>. Dan </a:t>
            </a:r>
            <a:r>
              <a:rPr lang="en-US" sz="2400" b="1" dirty="0" err="1">
                <a:ln w="1905"/>
                <a:solidFill>
                  <a:srgbClr val="C00000"/>
                </a:solidFill>
                <a:effectLst>
                  <a:innerShdw blurRad="69850" dist="43180" dir="5400000">
                    <a:srgbClr val="000000">
                      <a:alpha val="65000"/>
                    </a:srgbClr>
                  </a:innerShdw>
                </a:effectLst>
              </a:rPr>
              <a:t>sesiapa</a:t>
            </a:r>
            <a:r>
              <a:rPr lang="en-US" sz="2400" b="1" dirty="0">
                <a:ln w="1905"/>
                <a:solidFill>
                  <a:srgbClr val="C00000"/>
                </a:solidFill>
                <a:effectLst>
                  <a:innerShdw blurRad="69850" dist="43180" dir="5400000">
                    <a:srgbClr val="000000">
                      <a:alpha val="65000"/>
                    </a:srgbClr>
                  </a:innerShdw>
                </a:effectLst>
              </a:rPr>
              <a:t> yang </a:t>
            </a:r>
            <a:r>
              <a:rPr lang="en-US" sz="2400" b="1" dirty="0" err="1">
                <a:ln w="1905"/>
                <a:solidFill>
                  <a:srgbClr val="C00000"/>
                </a:solidFill>
                <a:effectLst>
                  <a:innerShdw blurRad="69850" dist="43180" dir="5400000">
                    <a:srgbClr val="000000">
                      <a:alpha val="65000"/>
                    </a:srgbClr>
                  </a:innerShdw>
                </a:effectLst>
              </a:rPr>
              <a:t>meringankan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kesusahan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seorang</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muslim</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maka</a:t>
            </a:r>
            <a:r>
              <a:rPr lang="en-US" sz="2400" b="1" dirty="0">
                <a:ln w="1905"/>
                <a:solidFill>
                  <a:srgbClr val="C00000"/>
                </a:solidFill>
                <a:effectLst>
                  <a:innerShdw blurRad="69850" dist="43180" dir="5400000">
                    <a:srgbClr val="000000">
                      <a:alpha val="65000"/>
                    </a:srgbClr>
                  </a:innerShdw>
                </a:effectLst>
              </a:rPr>
              <a:t> Allah </a:t>
            </a:r>
            <a:r>
              <a:rPr lang="en-US" sz="2400" b="1" dirty="0" err="1">
                <a:ln w="1905"/>
                <a:solidFill>
                  <a:srgbClr val="C00000"/>
                </a:solidFill>
                <a:effectLst>
                  <a:innerShdw blurRad="69850" dist="43180" dir="5400000">
                    <a:srgbClr val="000000">
                      <a:alpha val="65000"/>
                    </a:srgbClr>
                  </a:innerShdw>
                </a:effectLst>
              </a:rPr>
              <a:t>akan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meringankan</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kesusahannya</a:t>
            </a:r>
            <a:r>
              <a:rPr lang="en-US" sz="2400" b="1" dirty="0">
                <a:ln w="1905"/>
                <a:solidFill>
                  <a:srgbClr val="C00000"/>
                </a:solidFill>
                <a:effectLst>
                  <a:innerShdw blurRad="69850" dist="43180" dir="5400000">
                    <a:srgbClr val="000000">
                      <a:alpha val="65000"/>
                    </a:srgbClr>
                  </a:innerShdw>
                </a:effectLst>
              </a:rPr>
              <a:t> di </a:t>
            </a:r>
            <a:r>
              <a:rPr lang="en-US" sz="2400" b="1" dirty="0" err="1">
                <a:ln w="1905"/>
                <a:solidFill>
                  <a:srgbClr val="C00000"/>
                </a:solidFill>
                <a:effectLst>
                  <a:innerShdw blurRad="69850" dist="43180" dir="5400000">
                    <a:srgbClr val="000000">
                      <a:alpha val="65000"/>
                    </a:srgbClr>
                  </a:innerShdw>
                </a:effectLst>
              </a:rPr>
              <a:t>hari</a:t>
            </a:r>
            <a:r>
              <a:rPr lang="en-US" sz="2400" b="1" dirty="0">
                <a:ln w="1905"/>
                <a:solidFill>
                  <a:srgbClr val="C00000"/>
                </a:solidFill>
                <a:effectLst>
                  <a:innerShdw blurRad="69850" dist="43180" dir="5400000">
                    <a:srgbClr val="000000">
                      <a:alpha val="65000"/>
                    </a:srgbClr>
                  </a:innerShdw>
                </a:effectLst>
              </a:rPr>
              <a:t> </a:t>
            </a:r>
            <a:r>
              <a:rPr lang="en-US" sz="2400" b="1" dirty="0" err="1">
                <a:ln w="1905"/>
                <a:solidFill>
                  <a:srgbClr val="C00000"/>
                </a:solidFill>
                <a:effectLst>
                  <a:innerShdw blurRad="69850" dist="43180" dir="5400000">
                    <a:srgbClr val="000000">
                      <a:alpha val="65000"/>
                    </a:srgbClr>
                  </a:innerShdw>
                </a:effectLst>
              </a:rPr>
              <a:t>kiamat</a:t>
            </a:r>
            <a:r>
              <a:rPr lang="en-US" sz="2400" b="1" dirty="0">
                <a:ln w="1905"/>
                <a:solidFill>
                  <a:srgbClr val="C00000"/>
                </a:solidFill>
                <a:effectLst>
                  <a:innerShdw blurRad="69850" dist="43180" dir="5400000">
                    <a:srgbClr val="000000">
                      <a:alpha val="65000"/>
                    </a:srgbClr>
                  </a:innerShdw>
                </a:effectLst>
              </a:rPr>
              <a:t>.      </a:t>
            </a:r>
          </a:p>
          <a:p>
            <a:pPr lvl="0" algn="just"/>
            <a:r>
              <a:rPr lang="en-US" sz="2400" b="1" dirty="0">
                <a:ln w="1905"/>
                <a:solidFill>
                  <a:srgbClr val="C00000"/>
                </a:solidFill>
                <a:effectLst>
                  <a:innerShdw blurRad="69850" dist="43180" dir="5400000">
                    <a:srgbClr val="000000">
                      <a:alpha val="65000"/>
                    </a:srgbClr>
                  </a:innerShdw>
                </a:effectLst>
              </a:rPr>
              <a:t>                                          (Hadith </a:t>
            </a:r>
            <a:r>
              <a:rPr lang="en-US" sz="2400" b="1" dirty="0" err="1">
                <a:ln w="1905"/>
                <a:solidFill>
                  <a:srgbClr val="C00000"/>
                </a:solidFill>
                <a:effectLst>
                  <a:innerShdw blurRad="69850" dist="43180" dir="5400000">
                    <a:srgbClr val="000000">
                      <a:alpha val="65000"/>
                    </a:srgbClr>
                  </a:innerShdw>
                </a:effectLst>
              </a:rPr>
              <a:t>riwayat</a:t>
            </a:r>
            <a:r>
              <a:rPr lang="en-US" sz="2400" b="1" dirty="0">
                <a:ln w="1905"/>
                <a:solidFill>
                  <a:srgbClr val="C00000"/>
                </a:solidFill>
                <a:effectLst>
                  <a:innerShdw blurRad="69850" dist="43180" dir="5400000">
                    <a:srgbClr val="000000">
                      <a:alpha val="65000"/>
                    </a:srgbClr>
                  </a:innerShdw>
                </a:effectLst>
              </a:rPr>
              <a:t> Al-Bukhari dan Muslim)</a:t>
            </a:r>
            <a:endParaRPr lang="en-US" sz="3600" b="1" dirty="0">
              <a:ln w="1905"/>
              <a:effectLst>
                <a:innerShdw blurRad="69850" dist="43180" dir="5400000">
                  <a:srgbClr val="000000">
                    <a:alpha val="65000"/>
                  </a:srgbClr>
                </a:innerShdw>
              </a:effectLst>
            </a:endParaRP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304800" y="167035"/>
            <a:ext cx="8583482" cy="1052166"/>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32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Sabda Rasulullah SAW:</a:t>
            </a:r>
          </a:p>
        </p:txBody>
      </p:sp>
      <p:pic>
        <p:nvPicPr>
          <p:cNvPr id="3" name="Picture 2">
            <a:extLst>
              <a:ext uri="{FF2B5EF4-FFF2-40B4-BE49-F238E27FC236}">
                <a16:creationId xmlns:a16="http://schemas.microsoft.com/office/drawing/2014/main" xmlns="" id="{AE3152A3-5B55-4E91-9697-EEC8B8263E15}"/>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5653" y="1465764"/>
            <a:ext cx="9083827" cy="2292295"/>
          </a:xfrm>
          <a:prstGeom prst="rect">
            <a:avLst/>
          </a:prstGeom>
        </p:spPr>
      </p:pic>
    </p:spTree>
    <p:extLst>
      <p:ext uri="{BB962C8B-B14F-4D97-AF65-F5344CB8AC3E}">
        <p14:creationId xmlns:p14="http://schemas.microsoft.com/office/powerpoint/2010/main" val="8235125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3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81000" y="2743200"/>
            <a:ext cx="8452119" cy="3970318"/>
          </a:xfrm>
          <a:prstGeom prst="rect">
            <a:avLst/>
          </a:prstGeom>
        </p:spPr>
        <p:txBody>
          <a:bodyPr wrap="square">
            <a:spAutoFit/>
          </a:bodyPr>
          <a:lstStyle/>
          <a:p>
            <a:pPr lvl="0" algn="just"/>
            <a:r>
              <a:rPr lang="en-US" sz="2800" b="1" dirty="0">
                <a:ln w="1905"/>
                <a:solidFill>
                  <a:srgbClr val="C00000"/>
                </a:solidFill>
                <a:effectLst>
                  <a:innerShdw blurRad="69850" dist="43180" dir="5400000">
                    <a:srgbClr val="000000">
                      <a:alpha val="65000"/>
                    </a:srgbClr>
                  </a:innerShdw>
                </a:effectLst>
              </a:rPr>
              <a:t>“Akan </a:t>
            </a:r>
            <a:r>
              <a:rPr lang="en-US" sz="2800" b="1" dirty="0" err="1">
                <a:ln w="1905"/>
                <a:solidFill>
                  <a:srgbClr val="C00000"/>
                </a:solidFill>
                <a:effectLst>
                  <a:innerShdw blurRad="69850" dist="43180" dir="5400000">
                    <a:srgbClr val="000000">
                      <a:alpha val="65000"/>
                    </a:srgbClr>
                  </a:innerShdw>
                </a:effectLst>
              </a:rPr>
              <a:t>sentiasa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sekumpulan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daripada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umatku</a:t>
            </a:r>
            <a:r>
              <a:rPr lang="en-US" sz="2800" b="1" dirty="0">
                <a:ln w="1905"/>
                <a:solidFill>
                  <a:srgbClr val="C00000"/>
                </a:solidFill>
                <a:effectLst>
                  <a:innerShdw blurRad="69850" dist="43180" dir="5400000">
                    <a:srgbClr val="000000">
                      <a:alpha val="65000"/>
                    </a:srgbClr>
                  </a:innerShdw>
                </a:effectLst>
              </a:rPr>
              <a:t> yang </a:t>
            </a:r>
            <a:r>
              <a:rPr lang="en-US" sz="2800" b="1" dirty="0" err="1">
                <a:ln w="1905"/>
                <a:solidFill>
                  <a:srgbClr val="C00000"/>
                </a:solidFill>
                <a:effectLst>
                  <a:innerShdw blurRad="69850" dist="43180" dir="5400000">
                    <a:srgbClr val="000000">
                      <a:alpha val="65000"/>
                    </a:srgbClr>
                  </a:innerShdw>
                </a:effectLst>
              </a:rPr>
              <a:t>istiqamah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berpegang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agama, </a:t>
            </a:r>
            <a:r>
              <a:rPr lang="en-US" sz="2800" b="1" dirty="0" err="1">
                <a:ln w="1905"/>
                <a:solidFill>
                  <a:srgbClr val="C00000"/>
                </a:solidFill>
                <a:effectLst>
                  <a:innerShdw blurRad="69850" dist="43180" dir="5400000">
                    <a:srgbClr val="000000">
                      <a:alpha val="65000"/>
                    </a:srgbClr>
                  </a:innerShdw>
                </a:effectLst>
              </a:rPr>
              <a:t>gagah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mengalahkan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musuh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tidak</a:t>
            </a:r>
            <a:r>
              <a:rPr lang="en-US" sz="2800" b="1" dirty="0">
                <a:ln w="1905"/>
                <a:solidFill>
                  <a:srgbClr val="C00000"/>
                </a:solidFill>
                <a:effectLst>
                  <a:innerShdw blurRad="69850" dist="43180" dir="5400000">
                    <a:srgbClr val="000000">
                      <a:alpha val="65000"/>
                    </a:srgbClr>
                  </a:innerShdw>
                </a:effectLst>
              </a:rPr>
              <a:t> pula </a:t>
            </a:r>
            <a:r>
              <a:rPr lang="en-US" sz="2800" b="1" dirty="0" err="1">
                <a:ln w="1905"/>
                <a:solidFill>
                  <a:srgbClr val="C00000"/>
                </a:solidFill>
                <a:effectLst>
                  <a:innerShdw blurRad="69850" dist="43180" dir="5400000">
                    <a:srgbClr val="000000">
                      <a:alpha val="65000"/>
                    </a:srgbClr>
                  </a:innerShdw>
                </a:effectLst>
              </a:rPr>
              <a:t>boleh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digugat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oleh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penentang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sehinggalah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datangnya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ketentuan</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bertanya</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manakah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wahai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Rasulullah</a:t>
            </a:r>
            <a:r>
              <a:rPr lang="en-US" sz="2800" b="1" dirty="0">
                <a:ln w="1905"/>
                <a:solidFill>
                  <a:srgbClr val="C00000"/>
                </a:solidFill>
                <a:effectLst>
                  <a:innerShdw blurRad="69850" dist="43180" dir="5400000">
                    <a:srgbClr val="000000">
                      <a:alpha val="65000"/>
                    </a:srgbClr>
                  </a:innerShdw>
                </a:effectLst>
              </a:rPr>
              <a:t> saw? </a:t>
            </a:r>
            <a:r>
              <a:rPr lang="en-US" sz="2800" b="1" dirty="0" err="1">
                <a:ln w="1905"/>
                <a:solidFill>
                  <a:srgbClr val="C00000"/>
                </a:solidFill>
                <a:effectLst>
                  <a:innerShdw blurRad="69850" dist="43180" dir="5400000">
                    <a:srgbClr val="000000">
                      <a:alpha val="65000"/>
                    </a:srgbClr>
                  </a:innerShdw>
                </a:effectLst>
              </a:rPr>
              <a:t>Baginda</a:t>
            </a:r>
            <a:r>
              <a:rPr lang="en-US" sz="2800" b="1" dirty="0">
                <a:ln w="1905"/>
                <a:solidFill>
                  <a:srgbClr val="C00000"/>
                </a:solidFill>
                <a:effectLst>
                  <a:innerShdw blurRad="69850" dist="43180" dir="5400000">
                    <a:srgbClr val="000000">
                      <a:alpha val="65000"/>
                    </a:srgbClr>
                  </a:innerShdw>
                </a:effectLst>
              </a:rPr>
              <a:t> saw </a:t>
            </a:r>
            <a:r>
              <a:rPr lang="en-US" sz="2800" b="1" dirty="0" err="1">
                <a:ln w="1905"/>
                <a:solidFill>
                  <a:srgbClr val="C00000"/>
                </a:solidFill>
                <a:effectLst>
                  <a:innerShdw blurRad="69850" dist="43180" dir="5400000">
                    <a:srgbClr val="000000">
                      <a:alpha val="65000"/>
                    </a:srgbClr>
                  </a:innerShdw>
                </a:effectLst>
              </a:rPr>
              <a:t>menjawab</a:t>
            </a:r>
            <a:r>
              <a:rPr lang="en-US" sz="2800" b="1" dirty="0">
                <a:ln w="1905"/>
                <a:solidFill>
                  <a:srgbClr val="C00000"/>
                </a:solidFill>
                <a:effectLst>
                  <a:innerShdw blurRad="69850" dist="43180" dir="5400000">
                    <a:srgbClr val="000000">
                      <a:alpha val="65000"/>
                    </a:srgbClr>
                  </a:innerShdw>
                </a:effectLst>
              </a:rPr>
              <a:t> : “ Di </a:t>
            </a:r>
            <a:r>
              <a:rPr lang="en-US" sz="2800" b="1" dirty="0" err="1">
                <a:ln w="1905"/>
                <a:solidFill>
                  <a:srgbClr val="C00000"/>
                </a:solidFill>
                <a:effectLst>
                  <a:innerShdw blurRad="69850" dist="43180" dir="5400000">
                    <a:srgbClr val="000000">
                      <a:alpha val="65000"/>
                    </a:srgbClr>
                  </a:innerShdw>
                </a:effectLst>
              </a:rPr>
              <a:t>Baitul</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Maqdis</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pinggiran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Baitul</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Maqdis</a:t>
            </a:r>
            <a:r>
              <a:rPr lang="en-US" sz="2800" b="1" dirty="0">
                <a:ln w="1905"/>
                <a:solidFill>
                  <a:srgbClr val="C00000"/>
                </a:solidFill>
                <a:effectLst>
                  <a:innerShdw blurRad="69850" dist="43180" dir="5400000">
                    <a:srgbClr val="000000">
                      <a:alpha val="65000"/>
                    </a:srgbClr>
                  </a:innerShdw>
                </a:effectLst>
              </a:rPr>
              <a:t>. ”   </a:t>
            </a:r>
          </a:p>
          <a:p>
            <a:pPr lvl="0" algn="just"/>
            <a:endParaRPr lang="en-US" sz="2800" b="1" dirty="0">
              <a:ln w="1905"/>
              <a:solidFill>
                <a:srgbClr val="C00000"/>
              </a:solidFill>
              <a:effectLst>
                <a:innerShdw blurRad="69850" dist="43180" dir="5400000">
                  <a:srgbClr val="000000">
                    <a:alpha val="65000"/>
                  </a:srgbClr>
                </a:innerShdw>
              </a:effectLst>
            </a:endParaRPr>
          </a:p>
          <a:p>
            <a:pPr lvl="0" algn="just"/>
            <a:r>
              <a:rPr lang="en-US" sz="2800" b="1" dirty="0">
                <a:ln w="1905"/>
                <a:solidFill>
                  <a:srgbClr val="C00000"/>
                </a:solidFill>
                <a:effectLst>
                  <a:innerShdw blurRad="69850" dist="43180" dir="5400000">
                    <a:srgbClr val="000000">
                      <a:alpha val="65000"/>
                    </a:srgbClr>
                  </a:innerShdw>
                </a:effectLst>
              </a:rPr>
              <a:t>                                          (Riwayat Al </a:t>
            </a:r>
            <a:r>
              <a:rPr lang="en-US" sz="2800" b="1" dirty="0" err="1">
                <a:ln w="1905"/>
                <a:solidFill>
                  <a:srgbClr val="C00000"/>
                </a:solidFill>
                <a:effectLst>
                  <a:innerShdw blurRad="69850" dist="43180" dir="5400000">
                    <a:srgbClr val="000000">
                      <a:alpha val="65000"/>
                    </a:srgbClr>
                  </a:innerShdw>
                </a:effectLst>
              </a:rPr>
              <a:t>Thabari</a:t>
            </a:r>
            <a:r>
              <a:rPr lang="en-US" sz="2800" b="1" dirty="0">
                <a:ln w="1905"/>
                <a:solidFill>
                  <a:srgbClr val="C00000"/>
                </a:solidFill>
                <a:effectLst>
                  <a:innerShdw blurRad="69850" dist="43180" dir="5400000">
                    <a:srgbClr val="000000">
                      <a:alpha val="65000"/>
                    </a:srgbClr>
                  </a:innerShdw>
                </a:effectLst>
              </a:rPr>
              <a:t> dan Ahmad)</a:t>
            </a:r>
          </a:p>
        </p:txBody>
      </p:sp>
      <p:sp>
        <p:nvSpPr>
          <p:cNvPr id="5" name="Snip Diagonal Corner Rectangle 5">
            <a:extLst>
              <a:ext uri="{FF2B5EF4-FFF2-40B4-BE49-F238E27FC236}">
                <a16:creationId xmlns:a16="http://schemas.microsoft.com/office/drawing/2014/main" xmlns="" id="{B99F7B4E-83DC-BDF3-5F5E-501ED07D7196}"/>
              </a:ext>
            </a:extLst>
          </p:cNvPr>
          <p:cNvSpPr/>
          <p:nvPr/>
        </p:nvSpPr>
        <p:spPr>
          <a:xfrm>
            <a:off x="152400" y="228600"/>
            <a:ext cx="8735882" cy="21336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lvl="0" algn="ctr"/>
            <a:r>
              <a:rPr lang="sv-SE" sz="2800" dirty="0">
                <a:ln>
                  <a:solidFill>
                    <a:sysClr val="windowText" lastClr="000000"/>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Kemenangan Islam di bumi Palestin pasti berlaku di akhir zaman. Ini berdasarkan kepada hadis Nabi saw yang bermaksud :</a:t>
            </a:r>
          </a:p>
        </p:txBody>
      </p:sp>
    </p:spTree>
    <p:extLst>
      <p:ext uri="{BB962C8B-B14F-4D97-AF65-F5344CB8AC3E}">
        <p14:creationId xmlns:p14="http://schemas.microsoft.com/office/powerpoint/2010/main" val="36839120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4000"/>
            <a:lum/>
          </a:blip>
          <a:srcRect/>
          <a:stretch>
            <a:fillRect l="-5000" r="-5000"/>
          </a:stretch>
        </a:blipFill>
        <a:effectLst/>
      </p:bgPr>
    </p:bg>
    <p:spTree>
      <p:nvGrpSpPr>
        <p:cNvPr id="1" name=""/>
        <p:cNvGrpSpPr/>
        <p:nvPr/>
      </p:nvGrpSpPr>
      <p:grpSpPr>
        <a:xfrm>
          <a:off x="0" y="0"/>
          <a:ext cx="0" cy="0"/>
          <a:chOff x="0" y="0"/>
          <a:chExt cx="0" cy="0"/>
        </a:xfrm>
      </p:grpSpPr>
      <p:sp>
        <p:nvSpPr>
          <p:cNvPr id="3" name="Rectangle: Rounded Corners 5">
            <a:extLst>
              <a:ext uri="{FF2B5EF4-FFF2-40B4-BE49-F238E27FC236}">
                <a16:creationId xmlns:a16="http://schemas.microsoft.com/office/drawing/2014/main" xmlns="" id="{A3097165-8E05-6925-6216-11FFD7BA27DA}"/>
              </a:ext>
            </a:extLst>
          </p:cNvPr>
          <p:cNvSpPr/>
          <p:nvPr/>
        </p:nvSpPr>
        <p:spPr>
          <a:xfrm>
            <a:off x="533399" y="2133600"/>
            <a:ext cx="8153399" cy="4134853"/>
          </a:xfrm>
          <a:prstGeom prst="roundRect">
            <a:avLst/>
          </a:prstGeom>
          <a:gradFill>
            <a:gsLst>
              <a:gs pos="81000">
                <a:schemeClr val="bg2">
                  <a:lumMod val="42000"/>
                  <a:alpha val="54000"/>
                </a:schemeClr>
              </a:gs>
              <a:gs pos="11000">
                <a:schemeClr val="tx1">
                  <a:lumMod val="75000"/>
                  <a:lumOff val="2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Baginda saw juga membawa khabar gembira kemenangan umat Islam di Baitul Maqdis dalam peristiwa akhir zaman. Sabda Rasulullah saw yang bermaksud:</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1866897" y="533400"/>
            <a:ext cx="5486401" cy="1143000"/>
          </a:xfrm>
          <a:prstGeom prst="roundRect">
            <a:avLst/>
          </a:prstGeom>
          <a:gradFill>
            <a:gsLst>
              <a:gs pos="90000">
                <a:schemeClr val="bg2">
                  <a:lumMod val="25000"/>
                  <a:alpha val="59000"/>
                </a:schemeClr>
              </a:gs>
              <a:gs pos="17000">
                <a:schemeClr val="tx1">
                  <a:lumMod val="75000"/>
                  <a:lumOff val="2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samping hadis tersebut,</a:t>
            </a:r>
            <a:endPar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8447228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2000"/>
            <a:lum/>
          </a:blip>
          <a:srcRect/>
          <a:stretch>
            <a:fillRect/>
          </a:stretch>
        </a:blipFill>
        <a:effectLst/>
      </p:bgPr>
    </p:bg>
    <p:spTree>
      <p:nvGrpSpPr>
        <p:cNvPr id="1" name=""/>
        <p:cNvGrpSpPr/>
        <p:nvPr/>
      </p:nvGrpSpPr>
      <p:grpSpPr>
        <a:xfrm>
          <a:off x="0" y="0"/>
          <a:ext cx="0" cy="0"/>
          <a:chOff x="0" y="0"/>
          <a:chExt cx="0" cy="0"/>
        </a:xfrm>
      </p:grpSpPr>
      <p:sp>
        <p:nvSpPr>
          <p:cNvPr id="6" name="Rectangle 5"/>
          <p:cNvSpPr/>
          <p:nvPr/>
        </p:nvSpPr>
        <p:spPr>
          <a:xfrm>
            <a:off x="381000" y="381000"/>
            <a:ext cx="8433069" cy="4401205"/>
          </a:xfrm>
          <a:prstGeom prst="rect">
            <a:avLst/>
          </a:prstGeom>
        </p:spPr>
        <p:txBody>
          <a:bodyPr wrap="square">
            <a:spAutoFit/>
          </a:bodyPr>
          <a:lstStyle/>
          <a:p>
            <a:pPr lvl="0" algn="just"/>
            <a:r>
              <a:rPr lang="en-US" sz="2800" b="1" dirty="0">
                <a:ln w="1905"/>
                <a:solidFill>
                  <a:srgbClr val="C00000"/>
                </a:solidFill>
                <a:effectLst>
                  <a:innerShdw blurRad="69850" dist="43180" dir="5400000">
                    <a:srgbClr val="000000">
                      <a:alpha val="65000"/>
                    </a:srgbClr>
                  </a:innerShdw>
                </a:effectLst>
              </a:rPr>
              <a:t>“</a:t>
            </a:r>
            <a:r>
              <a:rPr lang="en-US" sz="2800" b="1" dirty="0" err="1">
                <a:ln w="1905"/>
                <a:solidFill>
                  <a:srgbClr val="C00000"/>
                </a:solidFill>
                <a:effectLst>
                  <a:innerShdw blurRad="69850" dist="43180" dir="5400000">
                    <a:srgbClr val="000000">
                      <a:alpha val="65000"/>
                    </a:srgbClr>
                  </a:innerShdw>
                </a:effectLst>
              </a:rPr>
              <a:t>Tidak</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berlaku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kiamat</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sehinggalah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kaum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muslimin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berperang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dengan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Yahudi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Mereka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dibunuh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oleh</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kaum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muslimin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sehingga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yahudi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terpaksa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bersembunyi</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belakang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pohon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kayu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Sehingga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batu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pohon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kayu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berkata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Wahai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muslim</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Wahai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Hamba</a:t>
            </a:r>
            <a:r>
              <a:rPr lang="en-US" sz="2800" b="1" dirty="0">
                <a:ln w="1905"/>
                <a:solidFill>
                  <a:srgbClr val="C00000"/>
                </a:solidFill>
                <a:effectLst>
                  <a:innerShdw blurRad="69850" dist="43180" dir="5400000">
                    <a:srgbClr val="000000">
                      <a:alpha val="65000"/>
                    </a:srgbClr>
                  </a:innerShdw>
                </a:effectLst>
              </a:rPr>
              <a:t> Allah! </a:t>
            </a:r>
            <a:r>
              <a:rPr lang="en-US" sz="2800" b="1" dirty="0" err="1">
                <a:ln w="1905"/>
                <a:solidFill>
                  <a:srgbClr val="C00000"/>
                </a:solidFill>
                <a:effectLst>
                  <a:innerShdw blurRad="69850" dist="43180" dir="5400000">
                    <a:srgbClr val="000000">
                      <a:alpha val="65000"/>
                    </a:srgbClr>
                  </a:innerShdw>
                </a:effectLst>
              </a:rPr>
              <a:t>Ini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dia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Yahudi</a:t>
            </a:r>
            <a:r>
              <a:rPr lang="en-US" sz="2800" b="1" dirty="0">
                <a:ln w="1905"/>
                <a:solidFill>
                  <a:srgbClr val="C00000"/>
                </a:solidFill>
                <a:effectLst>
                  <a:innerShdw blurRad="69850" dist="43180" dir="5400000">
                    <a:srgbClr val="000000">
                      <a:alpha val="65000"/>
                    </a:srgbClr>
                  </a:innerShdw>
                </a:effectLst>
              </a:rPr>
              <a:t> di </a:t>
            </a:r>
            <a:r>
              <a:rPr lang="en-US" sz="2800" b="1" dirty="0" err="1">
                <a:ln w="1905"/>
                <a:solidFill>
                  <a:srgbClr val="C00000"/>
                </a:solidFill>
                <a:effectLst>
                  <a:innerShdw blurRad="69850" dist="43180" dir="5400000">
                    <a:srgbClr val="000000">
                      <a:alpha val="65000"/>
                    </a:srgbClr>
                  </a:innerShdw>
                </a:effectLst>
              </a:rPr>
              <a:t>belakangku</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datang</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bunuhlah</a:t>
            </a:r>
            <a:r>
              <a:rPr lang="en-US" sz="2800" b="1" dirty="0">
                <a:ln w="1905"/>
                <a:solidFill>
                  <a:srgbClr val="C00000"/>
                </a:solidFill>
                <a:effectLst>
                  <a:innerShdw blurRad="69850" dist="43180" dir="5400000">
                    <a:srgbClr val="000000">
                      <a:alpha val="65000"/>
                    </a:srgbClr>
                  </a:innerShdw>
                </a:effectLst>
              </a:rPr>
              <a:t> dia. </a:t>
            </a:r>
            <a:r>
              <a:rPr lang="en-US" sz="2800" b="1" dirty="0" err="1">
                <a:ln w="1905"/>
                <a:solidFill>
                  <a:srgbClr val="C00000"/>
                </a:solidFill>
                <a:effectLst>
                  <a:innerShdw blurRad="69850" dist="43180" dir="5400000">
                    <a:srgbClr val="000000">
                      <a:alpha val="65000"/>
                    </a:srgbClr>
                  </a:innerShdw>
                </a:effectLst>
              </a:rPr>
              <a:t>Semua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pohon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akan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berkata</a:t>
            </a:r>
            <a:r>
              <a:rPr lang="en-US" sz="2800" b="1" dirty="0">
                <a:ln w="1905"/>
                <a:solidFill>
                  <a:srgbClr val="C00000"/>
                </a:solidFill>
                <a:effectLst>
                  <a:innerShdw blurRad="69850" dist="43180" dir="5400000">
                    <a:srgbClr val="000000">
                      <a:alpha val="65000"/>
                    </a:srgbClr>
                  </a:innerShdw>
                </a:effectLst>
              </a:rPr>
              <a:t>-kata </a:t>
            </a:r>
            <a:r>
              <a:rPr lang="en-US" sz="2800" b="1" dirty="0" err="1">
                <a:ln w="1905"/>
                <a:solidFill>
                  <a:srgbClr val="C00000"/>
                </a:solidFill>
                <a:effectLst>
                  <a:innerShdw blurRad="69850" dist="43180" dir="5400000">
                    <a:srgbClr val="000000">
                      <a:alpha val="65000"/>
                    </a:srgbClr>
                  </a:innerShdw>
                </a:effectLst>
              </a:rPr>
              <a:t>kecuali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pohon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Gharqad</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kerana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ianya</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pohon</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Yahudi</a:t>
            </a:r>
            <a:r>
              <a:rPr lang="en-US" sz="2800" b="1" dirty="0">
                <a:ln w="1905"/>
                <a:solidFill>
                  <a:srgbClr val="C00000"/>
                </a:solidFill>
                <a:effectLst>
                  <a:innerShdw blurRad="69850" dist="43180" dir="5400000">
                    <a:srgbClr val="000000">
                      <a:alpha val="65000"/>
                    </a:srgbClr>
                  </a:innerShdw>
                </a:effectLst>
              </a:rPr>
              <a:t>.” </a:t>
            </a:r>
          </a:p>
          <a:p>
            <a:pPr lvl="0" algn="just"/>
            <a:endParaRPr lang="en-US" sz="2800" b="1" dirty="0">
              <a:ln w="1905"/>
              <a:solidFill>
                <a:srgbClr val="C00000"/>
              </a:solidFill>
              <a:effectLst>
                <a:innerShdw blurRad="69850" dist="43180" dir="5400000">
                  <a:srgbClr val="000000">
                    <a:alpha val="65000"/>
                  </a:srgbClr>
                </a:innerShdw>
              </a:effectLst>
            </a:endParaRPr>
          </a:p>
          <a:p>
            <a:pPr lvl="0" algn="just"/>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Riwayat</a:t>
            </a:r>
            <a:r>
              <a:rPr lang="en-US" sz="2800" b="1" dirty="0">
                <a:ln w="1905"/>
                <a:solidFill>
                  <a:srgbClr val="C00000"/>
                </a:solidFill>
                <a:effectLst>
                  <a:innerShdw blurRad="69850" dist="43180" dir="5400000">
                    <a:srgbClr val="000000">
                      <a:alpha val="65000"/>
                    </a:srgbClr>
                  </a:innerShdw>
                </a:effectLst>
              </a:rPr>
              <a:t> al </a:t>
            </a:r>
            <a:r>
              <a:rPr lang="en-US" sz="2800" b="1" dirty="0" err="1">
                <a:ln w="1905"/>
                <a:solidFill>
                  <a:srgbClr val="C00000"/>
                </a:solidFill>
                <a:effectLst>
                  <a:innerShdw blurRad="69850" dist="43180" dir="5400000">
                    <a:srgbClr val="000000">
                      <a:alpha val="65000"/>
                    </a:srgbClr>
                  </a:innerShdw>
                </a:effectLst>
              </a:rPr>
              <a:t>Bukhari</a:t>
            </a:r>
            <a:r>
              <a:rPr lang="en-US" sz="2800" b="1" dirty="0">
                <a:ln w="1905"/>
                <a:solidFill>
                  <a:srgbClr val="C00000"/>
                </a:solidFill>
                <a:effectLst>
                  <a:innerShdw blurRad="69850" dist="43180" dir="5400000">
                    <a:srgbClr val="000000">
                      <a:alpha val="65000"/>
                    </a:srgbClr>
                  </a:innerShdw>
                </a:effectLst>
              </a:rPr>
              <a:t> </a:t>
            </a:r>
            <a:r>
              <a:rPr lang="en-US" sz="2800" b="1" dirty="0" err="1">
                <a:ln w="1905"/>
                <a:solidFill>
                  <a:srgbClr val="C00000"/>
                </a:solidFill>
                <a:effectLst>
                  <a:innerShdw blurRad="69850" dist="43180" dir="5400000">
                    <a:srgbClr val="000000">
                      <a:alpha val="65000"/>
                    </a:srgbClr>
                  </a:innerShdw>
                </a:effectLst>
              </a:rPr>
              <a:t>dan</a:t>
            </a:r>
            <a:r>
              <a:rPr lang="en-US" sz="2800" b="1" dirty="0">
                <a:ln w="1905"/>
                <a:solidFill>
                  <a:srgbClr val="C00000"/>
                </a:solidFill>
                <a:effectLst>
                  <a:innerShdw blurRad="69850" dist="43180" dir="5400000">
                    <a:srgbClr val="000000">
                      <a:alpha val="65000"/>
                    </a:srgbClr>
                  </a:innerShdw>
                </a:effectLst>
              </a:rPr>
              <a:t> Muslim)</a:t>
            </a:r>
          </a:p>
        </p:txBody>
      </p:sp>
      <p:sp>
        <p:nvSpPr>
          <p:cNvPr id="3" name="Rectangle: Rounded Corners 5">
            <a:extLst>
              <a:ext uri="{FF2B5EF4-FFF2-40B4-BE49-F238E27FC236}">
                <a16:creationId xmlns:a16="http://schemas.microsoft.com/office/drawing/2014/main" xmlns="" id="{A3097165-8E05-6925-6216-11FFD7BA27DA}"/>
              </a:ext>
            </a:extLst>
          </p:cNvPr>
          <p:cNvSpPr/>
          <p:nvPr/>
        </p:nvSpPr>
        <p:spPr>
          <a:xfrm>
            <a:off x="292234" y="5544205"/>
            <a:ext cx="8610600" cy="1070810"/>
          </a:xfrm>
          <a:prstGeom prst="homePlate">
            <a:avLst/>
          </a:prstGeom>
          <a:solidFill>
            <a:schemeClr val="accent4">
              <a:lumMod val="75000"/>
              <a:alpha val="62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Demikianlah kisah pertarungan terakhir antara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muslimin</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dan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Yahudi</a:t>
            </a:r>
            <a:endPar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3343271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l="-17000" r="-17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457200" y="1828800"/>
            <a:ext cx="8458200" cy="3581400"/>
          </a:xfrm>
          <a:prstGeom prst="roundRect">
            <a:avLst/>
          </a:prstGeom>
          <a:solidFill>
            <a:schemeClr val="accent4">
              <a:lumMod val="75000"/>
              <a:alpha val="68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smtClean="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Musibah </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yang sedang berlaku di Palestin, apakah tidak tergerak sedikitpun iman kita untuk bangkit mempertahankan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Baitul Maqdis</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91934511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6000"/>
            <a:lum/>
          </a:blip>
          <a:srcRect/>
          <a:stretch>
            <a:fillRect t="-2000" b="-2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533401" y="563478"/>
            <a:ext cx="7772400" cy="1295399"/>
          </a:xfrm>
          <a:prstGeom prst="roundRect">
            <a:avLst/>
          </a:prstGeom>
          <a:solidFill>
            <a:schemeClr val="accent4">
              <a:lumMod val="75000"/>
              <a:alpha val="62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Jika tubuh badan tidak boleh sampai ke sana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Rectangle: Rounded Corners 5">
            <a:extLst>
              <a:ext uri="{FF2B5EF4-FFF2-40B4-BE49-F238E27FC236}">
                <a16:creationId xmlns:a16="http://schemas.microsoft.com/office/drawing/2014/main" xmlns="" id="{A3097165-8E05-6925-6216-11FFD7BA27DA}"/>
              </a:ext>
            </a:extLst>
          </p:cNvPr>
          <p:cNvSpPr/>
          <p:nvPr/>
        </p:nvSpPr>
        <p:spPr>
          <a:xfrm>
            <a:off x="533401" y="2743200"/>
            <a:ext cx="8041104" cy="2286000"/>
          </a:xfrm>
          <a:prstGeom prst="roundRect">
            <a:avLst/>
          </a:prstGeom>
          <a:solidFill>
            <a:schemeClr val="accent4">
              <a:lumMod val="75000"/>
              <a:alpha val="82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maka janganlah pula tidak ada sebarang bentuk bantuan dan sokongan kepada saudara kita di Palestin</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4511785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62000"/>
            <a:lum/>
          </a:blip>
          <a:srcRect/>
          <a:stretch>
            <a:fillRect t="-1000" b="-1000"/>
          </a:stretch>
        </a:blipFill>
        <a:effectLst/>
      </p:bgPr>
    </p:bg>
    <p:spTree>
      <p:nvGrpSpPr>
        <p:cNvPr id="1" name=""/>
        <p:cNvGrpSpPr/>
        <p:nvPr/>
      </p:nvGrpSpPr>
      <p:grpSpPr>
        <a:xfrm>
          <a:off x="0" y="0"/>
          <a:ext cx="0" cy="0"/>
          <a:chOff x="0" y="0"/>
          <a:chExt cx="0" cy="0"/>
        </a:xfrm>
      </p:grpSpPr>
      <p:sp>
        <p:nvSpPr>
          <p:cNvPr id="3" name="TextBox 2"/>
          <p:cNvSpPr txBox="1"/>
          <p:nvPr/>
        </p:nvSpPr>
        <p:spPr>
          <a:xfrm>
            <a:off x="399992" y="4848761"/>
            <a:ext cx="828680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w="28575">
                  <a:solidFill>
                    <a:sysClr val="windowText" lastClr="000000"/>
                  </a:solidFill>
                </a:ln>
                <a:solidFill>
                  <a:srgbClr val="00B0F0"/>
                </a:solidFill>
                <a:effectLst>
                  <a:glow rad="139700">
                    <a:schemeClr val="tx1">
                      <a:alpha val="40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p>
        </p:txBody>
      </p:sp>
      <p:sp>
        <p:nvSpPr>
          <p:cNvPr id="4" name="Rectangle 3"/>
          <p:cNvSpPr/>
          <p:nvPr/>
        </p:nvSpPr>
        <p:spPr>
          <a:xfrm>
            <a:off x="728610" y="308720"/>
            <a:ext cx="7805790" cy="584775"/>
          </a:xfrm>
          <a:prstGeom prst="rect">
            <a:avLst/>
          </a:prstGeom>
          <a:solidFill>
            <a:srgbClr val="FF0000">
              <a:alpha val="66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Pujian</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2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Kepada</a:t>
            </a:r>
            <a:r>
              <a:rPr lang="en-US" sz="32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Allah SWT</a:t>
            </a:r>
          </a:p>
        </p:txBody>
      </p:sp>
      <p:sp>
        <p:nvSpPr>
          <p:cNvPr id="5" name="Rectangle 4"/>
          <p:cNvSpPr/>
          <p:nvPr/>
        </p:nvSpPr>
        <p:spPr>
          <a:xfrm>
            <a:off x="399992" y="1867528"/>
            <a:ext cx="8439208" cy="2215991"/>
          </a:xfrm>
          <a:prstGeom prst="rect">
            <a:avLst/>
          </a:prstGeom>
          <a:no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Tree>
    <p:extLst>
      <p:ext uri="{BB962C8B-B14F-4D97-AF65-F5344CB8AC3E}">
        <p14:creationId xmlns:p14="http://schemas.microsoft.com/office/powerpoint/2010/main" val="13439447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911290" y="3810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
        <p:nvSpPr>
          <p:cNvPr id="9" name="Rectangle: Rounded Corners 8">
            <a:extLst>
              <a:ext uri="{FF2B5EF4-FFF2-40B4-BE49-F238E27FC236}">
                <a16:creationId xmlns:a16="http://schemas.microsoft.com/office/drawing/2014/main" xmlns="" id="{FA9C5201-3937-4A66-A830-C32FEA0519A1}"/>
              </a:ext>
            </a:extLst>
          </p:cNvPr>
          <p:cNvSpPr>
            <a:spLocks noGrp="1"/>
          </p:cNvSpPr>
          <p:nvPr>
            <p:ph idx="1"/>
          </p:nvPr>
        </p:nvSpPr>
        <p:spPr>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normAutofit/>
          </a:bodyPr>
          <a:lstStyle/>
          <a:p>
            <a:pPr marL="0" indent="0" algn="ctr">
              <a:buNone/>
            </a:pPr>
            <a:r>
              <a:rPr lang="fi-FI"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 mimbar pada hari ini menyeru seluruh umat Islam untuk sama-sama memperbanyakkan berdoa dan solat hajat agar Allah SWT memberi kekuatan, ketabahan dan kemenangan kepada rakyat Palestin.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310813880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0000"/>
            <a:lum/>
          </a:blip>
          <a:srcRect/>
          <a:stretch>
            <a:fillRect t="-61000" b="-61000"/>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FA9C5201-3937-4A66-A830-C32FEA0519A1}"/>
              </a:ext>
            </a:extLst>
          </p:cNvPr>
          <p:cNvSpPr/>
          <p:nvPr/>
        </p:nvSpPr>
        <p:spPr>
          <a:xfrm>
            <a:off x="381900" y="1676400"/>
            <a:ext cx="8373979" cy="4724400"/>
          </a:xfrm>
          <a:prstGeom prst="flowChartAlternateProcess">
            <a:avLst/>
          </a:prstGeom>
          <a:gradFill>
            <a:gsLst>
              <a:gs pos="0">
                <a:srgbClr val="00B0F0"/>
              </a:gs>
              <a:gs pos="80000">
                <a:schemeClr val="accent1">
                  <a:lumMod val="60000"/>
                  <a:lumOff val="40000"/>
                </a:schemeClr>
              </a:gs>
              <a:gs pos="100000">
                <a:schemeClr val="accent1">
                  <a:lumMod val="75000"/>
                </a:schemeClr>
              </a:gs>
            </a:gsLst>
            <a:lin ang="2700000" scaled="1"/>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samping itu, sumbangan derma juga sangat dialu-alukan bagi meringankan kesengsaraan mangsa yang dizalimi. Sumbangan tuan-tuan bolehlah disalurkan kepada </a:t>
            </a:r>
            <a:r>
              <a:rPr lang="fi-FI"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Jabatan Hal Ehwal Agama Terengganu</a:t>
            </a: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melalui pihak pengurusan masjid di seluruh negeri. </a:t>
            </a:r>
          </a:p>
        </p:txBody>
      </p:sp>
      <p:sp>
        <p:nvSpPr>
          <p:cNvPr id="6" name="Snip Diagonal Corner Rectangle 5">
            <a:extLst>
              <a:ext uri="{FF2B5EF4-FFF2-40B4-BE49-F238E27FC236}">
                <a16:creationId xmlns:a16="http://schemas.microsoft.com/office/drawing/2014/main" xmlns="" id="{3171E703-C7D5-5EB4-89E6-650B0C00FFB9}"/>
              </a:ext>
            </a:extLst>
          </p:cNvPr>
          <p:cNvSpPr txBox="1">
            <a:spLocks/>
          </p:cNvSpPr>
          <p:nvPr/>
        </p:nvSpPr>
        <p:spPr>
          <a:xfrm>
            <a:off x="911290" y="381000"/>
            <a:ext cx="7315200" cy="762000"/>
          </a:xfrm>
          <a:prstGeom prst="snip2DiagRect">
            <a:avLst>
              <a:gd name="adj1" fmla="val 50000"/>
              <a:gd name="adj2" fmla="val 50000"/>
            </a:avLst>
          </a:prstGeom>
          <a:gradFill rotWithShape="1">
            <a:gsLst>
              <a:gs pos="19000">
                <a:srgbClr val="00B050"/>
              </a:gs>
              <a:gs pos="80000">
                <a:schemeClr val="tx2">
                  <a:lumMod val="40000"/>
                  <a:lumOff val="60000"/>
                </a:schemeClr>
              </a:gs>
              <a:gs pos="100000">
                <a:schemeClr val="tx2">
                  <a:lumMod val="60000"/>
                  <a:lumOff val="40000"/>
                </a:schemeClr>
              </a:gs>
            </a:gsLst>
            <a:lin ang="16200000" scaled="0"/>
          </a:gradFill>
        </p:spPr>
        <p:style>
          <a:lnRef idx="1">
            <a:schemeClr val="accent6"/>
          </a:lnRef>
          <a:fillRef idx="3">
            <a:schemeClr val="accent6"/>
          </a:fillRef>
          <a:effectRef idx="2">
            <a:schemeClr val="accent6"/>
          </a:effectRef>
          <a:fontRef idx="minor">
            <a:schemeClr val="lt1"/>
          </a:fontRef>
        </p:style>
        <p:txBody>
          <a:bodyPr vert="horz" lIns="91440" tIns="45720" rIns="91440" bIns="45720" rtlCol="0" anchor="ctr">
            <a:noAutofit/>
          </a:bodyPr>
          <a:lstStyle>
            <a:lvl1pPr algn="ctr" defTabSz="914400" rtl="0" eaLnBrk="1" latinLnBrk="0" hangingPunct="1">
              <a:spcBef>
                <a:spcPct val="0"/>
              </a:spcBef>
              <a:buNone/>
              <a:defRPr sz="4400" kern="1200">
                <a:solidFill>
                  <a:schemeClr val="lt1"/>
                </a:solidFill>
                <a:latin typeface="+mn-lt"/>
                <a:ea typeface="+mn-ea"/>
                <a:cs typeface="+mn-cs"/>
              </a:defRPr>
            </a:lvl1pPr>
            <a:lvl2pPr>
              <a:defRPr>
                <a:solidFill>
                  <a:schemeClr val="lt1"/>
                </a:solidFill>
                <a:latin typeface="+mn-lt"/>
                <a:ea typeface="+mn-ea"/>
                <a:cs typeface="+mn-cs"/>
              </a:defRPr>
            </a:lvl2pPr>
            <a:lvl3pPr>
              <a:defRPr>
                <a:solidFill>
                  <a:schemeClr val="lt1"/>
                </a:solidFill>
                <a:latin typeface="+mn-lt"/>
                <a:ea typeface="+mn-ea"/>
                <a:cs typeface="+mn-cs"/>
              </a:defRPr>
            </a:lvl3pPr>
            <a:lvl4pPr>
              <a:defRPr>
                <a:solidFill>
                  <a:schemeClr val="lt1"/>
                </a:solidFill>
                <a:latin typeface="+mn-lt"/>
                <a:ea typeface="+mn-ea"/>
                <a:cs typeface="+mn-cs"/>
              </a:defRPr>
            </a:lvl4pPr>
            <a:lvl5pPr>
              <a:defRPr>
                <a:solidFill>
                  <a:schemeClr val="lt1"/>
                </a:solidFill>
                <a:latin typeface="+mn-lt"/>
                <a:ea typeface="+mn-ea"/>
                <a:cs typeface="+mn-cs"/>
              </a:defRPr>
            </a:lvl5pPr>
            <a:lvl6pPr>
              <a:defRPr>
                <a:solidFill>
                  <a:schemeClr val="lt1"/>
                </a:solidFill>
                <a:latin typeface="+mn-lt"/>
                <a:ea typeface="+mn-ea"/>
                <a:cs typeface="+mn-cs"/>
              </a:defRPr>
            </a:lvl6pPr>
            <a:lvl7pPr>
              <a:defRPr>
                <a:solidFill>
                  <a:schemeClr val="lt1"/>
                </a:solidFill>
                <a:latin typeface="+mn-lt"/>
                <a:ea typeface="+mn-ea"/>
                <a:cs typeface="+mn-cs"/>
              </a:defRPr>
            </a:lvl7pPr>
            <a:lvl8pPr>
              <a:defRPr>
                <a:solidFill>
                  <a:schemeClr val="lt1"/>
                </a:solidFill>
                <a:latin typeface="+mn-lt"/>
                <a:ea typeface="+mn-ea"/>
                <a:cs typeface="+mn-cs"/>
              </a:defRPr>
            </a:lvl8pPr>
            <a:lvl9pPr>
              <a:defRPr>
                <a:solidFill>
                  <a:schemeClr val="lt1"/>
                </a:solidFill>
                <a:latin typeface="+mn-lt"/>
                <a:ea typeface="+mn-ea"/>
                <a:cs typeface="+mn-cs"/>
              </a:defRPr>
            </a:lvl9pPr>
          </a:lstStyle>
          <a:p>
            <a:r>
              <a:rPr lang="sv-SE"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304553769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19000"/>
            <a:lum/>
          </a:blip>
          <a:srcRect/>
          <a:stretch>
            <a:fillRect l="-25000" r="-80000"/>
          </a:stretch>
        </a:blipFill>
        <a:effectLst/>
      </p:bgPr>
    </p:bg>
    <p:spTree>
      <p:nvGrpSpPr>
        <p:cNvPr id="1" name=""/>
        <p:cNvGrpSpPr/>
        <p:nvPr/>
      </p:nvGrpSpPr>
      <p:grpSpPr>
        <a:xfrm>
          <a:off x="0" y="0"/>
          <a:ext cx="0" cy="0"/>
          <a:chOff x="0" y="0"/>
          <a:chExt cx="0" cy="0"/>
        </a:xfrm>
      </p:grpSpPr>
      <p:sp>
        <p:nvSpPr>
          <p:cNvPr id="2" name="Snip Diagonal Corner Rectangle 5">
            <a:extLst>
              <a:ext uri="{FF2B5EF4-FFF2-40B4-BE49-F238E27FC236}">
                <a16:creationId xmlns:a16="http://schemas.microsoft.com/office/drawing/2014/main" xmlns="" id="{BF3C2FF8-E13A-0141-9D5E-D56F213D67B7}"/>
              </a:ext>
            </a:extLst>
          </p:cNvPr>
          <p:cNvSpPr/>
          <p:nvPr/>
        </p:nvSpPr>
        <p:spPr>
          <a:xfrm>
            <a:off x="571500" y="228600"/>
            <a:ext cx="8077199" cy="1079213"/>
          </a:xfrm>
          <a:prstGeom prst="snip2DiagRect">
            <a:avLst>
              <a:gd name="adj1" fmla="val 50000"/>
              <a:gd name="adj2" fmla="val 50000"/>
            </a:avLst>
          </a:prstGeom>
          <a:gradFill>
            <a:gsLst>
              <a:gs pos="19000">
                <a:srgbClr val="FFFF00"/>
              </a:gs>
              <a:gs pos="80000">
                <a:schemeClr val="accent6">
                  <a:shade val="93000"/>
                  <a:satMod val="130000"/>
                </a:schemeClr>
              </a:gs>
              <a:gs pos="100000">
                <a:schemeClr val="accent6">
                  <a:shade val="94000"/>
                  <a:satMod val="135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endPar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
        <p:nvSpPr>
          <p:cNvPr id="6" name="Rectangle 5"/>
          <p:cNvSpPr/>
          <p:nvPr/>
        </p:nvSpPr>
        <p:spPr>
          <a:xfrm>
            <a:off x="1751328" y="383485"/>
            <a:ext cx="5713424" cy="769441"/>
          </a:xfrm>
          <a:prstGeom prst="rect">
            <a:avLst/>
          </a:prstGeom>
        </p:spPr>
        <p:txBody>
          <a:bodyPr wrap="none">
            <a:spAutoFit/>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rtl="1"/>
            <a:r>
              <a:rPr lang="ar-SA"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rPr>
              <a:t>أعُوذُ بِاللهِ مِنَ الشَّيْطَانِ الرَّجِيمِ</a:t>
            </a:r>
            <a:endParaRPr lang="en-US" sz="44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endParaRPr>
          </a:p>
        </p:txBody>
      </p:sp>
      <p:sp>
        <p:nvSpPr>
          <p:cNvPr id="5" name="Rectangle 4">
            <a:extLst>
              <a:ext uri="{FF2B5EF4-FFF2-40B4-BE49-F238E27FC236}">
                <a16:creationId xmlns:a16="http://schemas.microsoft.com/office/drawing/2014/main" xmlns="" id="{EDAFB640-FCB1-77AD-74C4-A966C575003A}"/>
              </a:ext>
            </a:extLst>
          </p:cNvPr>
          <p:cNvSpPr/>
          <p:nvPr/>
        </p:nvSpPr>
        <p:spPr>
          <a:xfrm>
            <a:off x="0" y="3659832"/>
            <a:ext cx="8686800" cy="461665"/>
          </a:xfrm>
          <a:prstGeom prst="rect">
            <a:avLst/>
          </a:prstGeom>
        </p:spPr>
        <p:txBody>
          <a:bodyPr wrap="square">
            <a:spAutoFit/>
          </a:bodyPr>
          <a:lstStyle/>
          <a:p>
            <a:pPr algn="just"/>
            <a:endParaRPr lang="ms-MY" sz="2400" b="1" dirty="0">
              <a:solidFill>
                <a:srgbClr val="002060"/>
              </a:solidFill>
            </a:endParaRPr>
          </a:p>
        </p:txBody>
      </p:sp>
      <p:sp>
        <p:nvSpPr>
          <p:cNvPr id="8" name="Rectangle 7"/>
          <p:cNvSpPr/>
          <p:nvPr/>
        </p:nvSpPr>
        <p:spPr>
          <a:xfrm>
            <a:off x="533401" y="4121497"/>
            <a:ext cx="8077198" cy="2554545"/>
          </a:xfrm>
          <a:prstGeom prst="rect">
            <a:avLst/>
          </a:prstGeom>
        </p:spPr>
        <p:txBody>
          <a:bodyPr wrap="square">
            <a:spAutoFit/>
          </a:bodyPr>
          <a:lstStyle/>
          <a:p>
            <a:pPr algn="just"/>
            <a:r>
              <a:rPr lang="ms-MY" sz="3200" b="1" dirty="0"/>
              <a:t>Maksudnya: </a:t>
            </a:r>
            <a:r>
              <a:rPr lang="ms-MY" sz="3200" b="1" dirty="0">
                <a:solidFill>
                  <a:srgbClr val="FF0000"/>
                </a:solidFill>
              </a:rPr>
              <a:t>Diizinkan berperang bagi orang yang diperangi, sebab mereka telah dianiaya; dan sesungguhnya Allah Amat Berkuasa untuk menolong mereka.</a:t>
            </a:r>
          </a:p>
          <a:p>
            <a:pPr algn="r"/>
            <a:r>
              <a:rPr lang="ms-MY" sz="3200" b="1" dirty="0">
                <a:solidFill>
                  <a:srgbClr val="FF0000"/>
                </a:solidFill>
              </a:rPr>
              <a:t> </a:t>
            </a:r>
            <a:r>
              <a:rPr lang="ms-MY" sz="3200" b="1" dirty="0">
                <a:solidFill>
                  <a:srgbClr val="20431D"/>
                </a:solidFill>
              </a:rPr>
              <a:t>(Surah Al-Hajj: Ayat 39)</a:t>
            </a:r>
          </a:p>
        </p:txBody>
      </p:sp>
      <p:pic>
        <p:nvPicPr>
          <p:cNvPr id="7" name="Picture 6">
            <a:extLst>
              <a:ext uri="{FF2B5EF4-FFF2-40B4-BE49-F238E27FC236}">
                <a16:creationId xmlns:a16="http://schemas.microsoft.com/office/drawing/2014/main" xmlns="" id="{2D1AEAF9-2A21-4514-9FC1-9733F93E565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9519" y="1307811"/>
            <a:ext cx="8144962" cy="3164098"/>
          </a:xfrm>
          <a:prstGeom prst="rect">
            <a:avLst/>
          </a:prstGeom>
        </p:spPr>
      </p:pic>
    </p:spTree>
    <p:extLst>
      <p:ext uri="{BB962C8B-B14F-4D97-AF65-F5344CB8AC3E}">
        <p14:creationId xmlns:p14="http://schemas.microsoft.com/office/powerpoint/2010/main" val="2307823485"/>
      </p:ext>
    </p:extLst>
  </p:cSld>
  <p:clrMapOvr>
    <a:masterClrMapping/>
  </p:clrMapOvr>
  <mc:AlternateContent xmlns:mc="http://schemas.openxmlformats.org/markup-compatibility/2006" xmlns:p14="http://schemas.microsoft.com/office/powerpoint/2010/main">
    <mc:Choice Requires="p14">
      <p:transition spd="slow" p14:dur="1400">
        <p14:doors dir="vert"/>
      </p:transition>
    </mc:Choice>
    <mc:Fallback xmlns="">
      <p:transition spd="slow">
        <p:fade/>
      </p:transition>
    </mc:Fallback>
  </mc:AlternateContent>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9144000" cy="6852920"/>
          </a:xfrm>
          <a:prstGeom prst="rect">
            <a:avLst/>
          </a:prstGeom>
          <a:solidFill>
            <a:schemeClr val="bg1">
              <a:alpha val="73000"/>
            </a:schemeClr>
          </a:solidFill>
        </p:spPr>
        <p:txBody>
          <a:bodyPr wrap="square">
            <a:prstTxWarp prst="textPlain">
              <a:avLst/>
            </a:prstTxWarp>
            <a:spAutoFit/>
          </a:bodyPr>
          <a:lstStyle/>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بَارَكَ اللهُ لِيْ وَلَكُمْ فِي الْقُرْآنِ الْعَظِيْمِ،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وَنَفَعَنِيْ وَإِيَّاكُمْ بِمَا فِيْهِ مِنَ الآيَاتِ وَالذِّكْرِ الْحَكِيْمِ،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وَتَقَبَّلَ مِنِّيْ وَمِنْكُمْ تِل</a:t>
            </a:r>
            <a:r>
              <a:rPr lang="ar-SA"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a:t>
            </a: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اوَتَهُ إِنَّهُ هُوَ السَّمِيْعُ الْعَلِيْمُ،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 أَقُوْلُ قَوْلِيْ هَذَا وَأَسْتَغْفِرُ اللهَ الْعَظِيْمَ لِيْ وَلَكُمْ،</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وَلِسَائِرِ المُسْلِمِينَ وَالمُسْلِمَاتِ وَالمُؤْمِنِينَ وَالمُؤْمِنَاتِ،</a:t>
            </a:r>
          </a:p>
          <a:p>
            <a:pPr algn="ctr" rtl="1">
              <a:lnSpc>
                <a:spcPct val="115000"/>
              </a:lnSpc>
              <a:spcAft>
                <a:spcPts val="800"/>
              </a:spcAft>
            </a:pPr>
            <a:r>
              <a:rPr lang="ar-YE" sz="40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rPr>
              <a:t>فَاسْتَغْفِرُوْهُ، إِنَّهُ هُوَ الْغَفُوْرُ الرَّحِيْمُ.</a:t>
            </a:r>
            <a:endParaRPr lang="ar-YE" sz="3600" b="1" dirty="0">
              <a:ln w="0"/>
              <a:solidFill>
                <a:srgbClr val="002060"/>
              </a:solidFill>
              <a:effectLst>
                <a:outerShdw blurRad="38100" dist="19050" dir="2700000" algn="tl" rotWithShape="0">
                  <a:schemeClr val="dk1">
                    <a:alpha val="40000"/>
                  </a:schemeClr>
                </a:outerShdw>
              </a:effectLst>
              <a:latin typeface="Traditional Arabic" panose="02020603050405020304" pitchFamily="18" charset="-78"/>
              <a:ea typeface="Times New Roman" panose="02020603050405020304" pitchFamily="18" charset="0"/>
              <a:cs typeface="Traditional Arabic" panose="02020603050405020304" pitchFamily="18" charset="-78"/>
            </a:endParaRPr>
          </a:p>
        </p:txBody>
      </p:sp>
    </p:spTree>
    <p:extLst>
      <p:ext uri="{BB962C8B-B14F-4D97-AF65-F5344CB8AC3E}">
        <p14:creationId xmlns:p14="http://schemas.microsoft.com/office/powerpoint/2010/main" val="3468340707"/>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9000"/>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p:nvPr/>
        </p:nvSpPr>
        <p:spPr>
          <a:xfrm>
            <a:off x="0" y="304800"/>
            <a:ext cx="9144000" cy="646331"/>
          </a:xfrm>
          <a:prstGeom prst="rect">
            <a:avLst/>
          </a:prstGeom>
          <a:noFill/>
        </p:spPr>
        <p:txBody>
          <a:bodyPr wrap="square">
            <a:spAutoFit/>
          </a:bodyPr>
          <a:lstStyle/>
          <a:p>
            <a:pPr algn="ctr">
              <a:defRPr/>
            </a:pP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Doa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Antara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Dua</a:t>
            </a:r>
            <a:r>
              <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 </a:t>
            </a:r>
            <a:r>
              <a:rPr lang="en-US" sz="3600" dirty="0" err="1">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rPr>
              <a:t>Khutbah</a:t>
            </a:r>
            <a:endParaRPr lang="en-US" sz="3600" dirty="0">
              <a:ln w="18415" cmpd="sng">
                <a:solidFill>
                  <a:srgbClr val="FFFFFF"/>
                </a:solidFill>
                <a:prstDash val="solid"/>
              </a:ln>
              <a:solidFill>
                <a:schemeClr val="accent5">
                  <a:lumMod val="75000"/>
                </a:schemeClr>
              </a:solidFill>
              <a:effectLst>
                <a:glow rad="101600">
                  <a:prstClr val="black">
                    <a:alpha val="60000"/>
                  </a:prstClr>
                </a:glow>
                <a:outerShdw blurRad="63500" dir="3600000" algn="tl" rotWithShape="0">
                  <a:srgbClr val="000000">
                    <a:alpha val="70000"/>
                  </a:srgbClr>
                </a:outerShdw>
              </a:effectLst>
              <a:latin typeface="Aharoni" pitchFamily="2" charset="-79"/>
              <a:cs typeface="Aharoni" pitchFamily="2" charset="-79"/>
            </a:endParaRPr>
          </a:p>
        </p:txBody>
      </p:sp>
      <p:sp>
        <p:nvSpPr>
          <p:cNvPr id="6" name="Rectangle 5"/>
          <p:cNvSpPr/>
          <p:nvPr/>
        </p:nvSpPr>
        <p:spPr>
          <a:xfrm>
            <a:off x="0" y="1196400"/>
            <a:ext cx="9144000" cy="3662541"/>
          </a:xfrm>
          <a:prstGeom prst="rect">
            <a:avLst/>
          </a:prstGeom>
          <a:noFill/>
        </p:spPr>
        <p:txBody>
          <a:bodyPr wrap="square">
            <a:spAutoFit/>
          </a:bodyPr>
          <a:lstStyle/>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آمِينَ ، يَا مُوَفِّقَ الطَّائِعِينَ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وَفِّقنَا لِطَاعَتِكَ أَجمَعِينَ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وَتُب عَلَينَا وَعَلَى المُسلِمِينَ</a:t>
            </a:r>
          </a:p>
          <a:p>
            <a:pPr algn="ctr" rtl="1"/>
            <a:r>
              <a:rPr lang="ar-SA" sz="58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وَاغفِر ذَنبَ مَن يَقُولُ: «أَستَغفِرُ اللهَ» العَظِيمَ</a:t>
            </a:r>
          </a:p>
        </p:txBody>
      </p:sp>
      <p:sp>
        <p:nvSpPr>
          <p:cNvPr id="7" name="TextBox 6"/>
          <p:cNvSpPr txBox="1"/>
          <p:nvPr/>
        </p:nvSpPr>
        <p:spPr>
          <a:xfrm>
            <a:off x="1676400" y="4800600"/>
            <a:ext cx="5715000" cy="1862048"/>
          </a:xfrm>
          <a:prstGeom prst="rect">
            <a:avLst/>
          </a:prstGeom>
          <a:noFill/>
        </p:spPr>
        <p:txBody>
          <a:bodyPr wrap="square" rtlCol="0">
            <a:spAutoFit/>
          </a:bodyPr>
          <a:lstStyle/>
          <a:p>
            <a:pPr algn="ctr" rtl="1"/>
            <a:r>
              <a:rPr lang="ar-SA" sz="11500" b="1" dirty="0">
                <a:solidFill>
                  <a:schemeClr val="bg1"/>
                </a:solidFill>
                <a:effectLst>
                  <a:glow rad="101600">
                    <a:schemeClr val="tx1">
                      <a:alpha val="60000"/>
                    </a:schemeClr>
                  </a:glow>
                  <a:outerShdw blurRad="38100" dist="38100" dir="2700000" algn="tl">
                    <a:srgbClr val="000000">
                      <a:alpha val="43137"/>
                    </a:srgbClr>
                  </a:outerShdw>
                </a:effectLst>
                <a:cs typeface="Traditional Arabic" pitchFamily="2" charset="-78"/>
              </a:rPr>
              <a:t>وَنَستَغفِرُ اللهَ</a:t>
            </a:r>
          </a:p>
        </p:txBody>
      </p:sp>
    </p:spTree>
    <p:extLst>
      <p:ext uri="{BB962C8B-B14F-4D97-AF65-F5344CB8AC3E}">
        <p14:creationId xmlns:p14="http://schemas.microsoft.com/office/powerpoint/2010/main" val="22599322"/>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9" presetClass="entr" presetSubtype="0" fill="hold" grpId="0"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2000"/>
                                        <p:tgtEl>
                                          <p:spTgt spid="5"/>
                                        </p:tgtEl>
                                      </p:cBhvr>
                                    </p:animEffect>
                                  </p:childTnLst>
                                </p:cTn>
                              </p:par>
                              <p:par>
                                <p:cTn id="8" presetID="20" presetClass="entr" presetSubtype="0" fill="hold" grpId="0" nodeType="withEffect">
                                  <p:stCondLst>
                                    <p:cond delay="0"/>
                                  </p:stCondLst>
                                  <p:childTnLst>
                                    <p:set>
                                      <p:cBhvr>
                                        <p:cTn id="9" dur="1" fill="hold">
                                          <p:stCondLst>
                                            <p:cond delay="0"/>
                                          </p:stCondLst>
                                        </p:cTn>
                                        <p:tgtEl>
                                          <p:spTgt spid="6"/>
                                        </p:tgtEl>
                                        <p:attrNameLst>
                                          <p:attrName>style.visibility</p:attrName>
                                        </p:attrNameLst>
                                      </p:cBhvr>
                                      <p:to>
                                        <p:strVal val="visible"/>
                                      </p:to>
                                    </p:set>
                                    <p:animEffect transition="in" filter="wedge">
                                      <p:cBhvr>
                                        <p:cTn id="10" dur="2000"/>
                                        <p:tgtEl>
                                          <p:spTgt spid="6"/>
                                        </p:tgtEl>
                                      </p:cBhvr>
                                    </p:animEffect>
                                  </p:childTnLst>
                                </p:cTn>
                              </p:par>
                            </p:childTnLst>
                          </p:cTn>
                        </p:par>
                        <p:par>
                          <p:cTn id="11" fill="hold">
                            <p:stCondLst>
                              <p:cond delay="2000"/>
                            </p:stCondLst>
                            <p:childTnLst>
                              <p:par>
                                <p:cTn id="12" presetID="53" presetClass="entr" presetSubtype="16" fill="hold" grpId="0" nodeType="afterEffect">
                                  <p:stCondLst>
                                    <p:cond delay="5500"/>
                                  </p:stCondLst>
                                  <p:childTnLst>
                                    <p:set>
                                      <p:cBhvr>
                                        <p:cTn id="13" dur="1" fill="hold">
                                          <p:stCondLst>
                                            <p:cond delay="0"/>
                                          </p:stCondLst>
                                        </p:cTn>
                                        <p:tgtEl>
                                          <p:spTgt spid="7"/>
                                        </p:tgtEl>
                                        <p:attrNameLst>
                                          <p:attrName>style.visibility</p:attrName>
                                        </p:attrNameLst>
                                      </p:cBhvr>
                                      <p:to>
                                        <p:strVal val="visible"/>
                                      </p:to>
                                    </p:set>
                                    <p:anim calcmode="lin" valueType="num">
                                      <p:cBhvr>
                                        <p:cTn id="14" dur="1000" fill="hold"/>
                                        <p:tgtEl>
                                          <p:spTgt spid="7"/>
                                        </p:tgtEl>
                                        <p:attrNameLst>
                                          <p:attrName>ppt_w</p:attrName>
                                        </p:attrNameLst>
                                      </p:cBhvr>
                                      <p:tavLst>
                                        <p:tav tm="0">
                                          <p:val>
                                            <p:fltVal val="0"/>
                                          </p:val>
                                        </p:tav>
                                        <p:tav tm="100000">
                                          <p:val>
                                            <p:strVal val="#ppt_w"/>
                                          </p:val>
                                        </p:tav>
                                      </p:tavLst>
                                    </p:anim>
                                    <p:anim calcmode="lin" valueType="num">
                                      <p:cBhvr>
                                        <p:cTn id="15" dur="1000" fill="hold"/>
                                        <p:tgtEl>
                                          <p:spTgt spid="7"/>
                                        </p:tgtEl>
                                        <p:attrNameLst>
                                          <p:attrName>ppt_h</p:attrName>
                                        </p:attrNameLst>
                                      </p:cBhvr>
                                      <p:tavLst>
                                        <p:tav tm="0">
                                          <p:val>
                                            <p:fltVal val="0"/>
                                          </p:val>
                                        </p:tav>
                                        <p:tav tm="100000">
                                          <p:val>
                                            <p:strVal val="#ppt_h"/>
                                          </p:val>
                                        </p:tav>
                                      </p:tavLst>
                                    </p:anim>
                                    <p:animEffect transition="in" filter="fade">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cstate="print"/>
          <a:srcRect b="5185"/>
          <a:stretch>
            <a:fillRect/>
          </a:stretch>
        </p:blipFill>
        <p:spPr bwMode="auto">
          <a:xfrm>
            <a:off x="0" y="0"/>
            <a:ext cx="9144000" cy="6858000"/>
          </a:xfrm>
          <a:prstGeom prst="rect">
            <a:avLst/>
          </a:prstGeom>
          <a:noFill/>
          <a:ln w="9525">
            <a:noFill/>
            <a:miter lim="800000"/>
            <a:headEnd/>
            <a:tailEnd/>
          </a:ln>
          <a:effectLst/>
        </p:spPr>
      </p:pic>
      <p:pic>
        <p:nvPicPr>
          <p:cNvPr id="4" name="Picture 3"/>
          <p:cNvPicPr>
            <a:picLocks noChangeAspect="1" noChangeArrowheads="1"/>
          </p:cNvPicPr>
          <p:nvPr/>
        </p:nvPicPr>
        <p:blipFill>
          <a:blip r:embed="rId3" cstate="print">
            <a:lum bright="40000" contrast="-40000"/>
          </a:blip>
          <a:srcRect/>
          <a:stretch>
            <a:fillRect/>
          </a:stretch>
        </p:blipFill>
        <p:spPr bwMode="auto">
          <a:xfrm>
            <a:off x="0" y="3382962"/>
            <a:ext cx="9144000" cy="1341438"/>
          </a:xfrm>
          <a:prstGeom prst="rect">
            <a:avLst/>
          </a:prstGeom>
          <a:noFill/>
          <a:ln w="9525">
            <a:noFill/>
            <a:miter lim="800000"/>
            <a:headEnd/>
            <a:tailEnd/>
          </a:ln>
          <a:effectLst>
            <a:glow rad="228600">
              <a:schemeClr val="accent1">
                <a:satMod val="175000"/>
                <a:alpha val="40000"/>
              </a:schemeClr>
            </a:glow>
          </a:effectLst>
        </p:spPr>
      </p:pic>
      <p:pic>
        <p:nvPicPr>
          <p:cNvPr id="5" name="Picture 4"/>
          <p:cNvPicPr>
            <a:picLocks noChangeAspect="1" noChangeArrowheads="1"/>
          </p:cNvPicPr>
          <p:nvPr/>
        </p:nvPicPr>
        <p:blipFill>
          <a:blip r:embed="rId4" cstate="print">
            <a:duotone>
              <a:prstClr val="black"/>
              <a:schemeClr val="accent2">
                <a:tint val="45000"/>
                <a:satMod val="400000"/>
              </a:schemeClr>
            </a:duotone>
          </a:blip>
          <a:srcRect l="12746" t="15909" r="12480"/>
          <a:stretch>
            <a:fillRect/>
          </a:stretch>
        </p:blipFill>
        <p:spPr bwMode="auto">
          <a:xfrm>
            <a:off x="914400" y="914400"/>
            <a:ext cx="7696200" cy="2819400"/>
          </a:xfrm>
          <a:prstGeom prst="rect">
            <a:avLst/>
          </a:prstGeom>
          <a:noFill/>
          <a:ln w="9525">
            <a:noFill/>
            <a:miter lim="800000"/>
            <a:headEnd/>
            <a:tailEnd/>
          </a:ln>
          <a:effectLst>
            <a:glow rad="63500">
              <a:schemeClr val="tx1">
                <a:lumMod val="95000"/>
                <a:lumOff val="5000"/>
                <a:alpha val="40000"/>
              </a:schemeClr>
            </a:glow>
            <a:innerShdw blurRad="114300">
              <a:prstClr val="black"/>
            </a:innerShdw>
            <a:reflection blurRad="6350" stA="50000" endA="300" endPos="38500" dist="50800" dir="5400000" sy="-100000" algn="bl" rotWithShape="0"/>
          </a:effectLst>
          <a:scene3d>
            <a:camera prst="perspectiveFront"/>
            <a:lightRig rig="threePt" dir="t"/>
          </a:scene3d>
        </p:spPr>
      </p:pic>
    </p:spTree>
    <p:extLst>
      <p:ext uri="{BB962C8B-B14F-4D97-AF65-F5344CB8AC3E}">
        <p14:creationId xmlns:p14="http://schemas.microsoft.com/office/powerpoint/2010/main" val="30102531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4" fill="hold" nodeType="with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heel(4)">
                                      <p:cBhvr>
                                        <p:cTn id="7" dur="2000"/>
                                        <p:tgtEl>
                                          <p:spTgt spid="5"/>
                                        </p:tgtEl>
                                      </p:cBhvr>
                                    </p:animEffect>
                                  </p:childTnLst>
                                </p:cTn>
                              </p:par>
                              <p:par>
                                <p:cTn id="8" presetID="21" presetClass="entr" presetSubtype="4" fill="hold" nodeType="withEffect">
                                  <p:stCondLst>
                                    <p:cond delay="0"/>
                                  </p:stCondLst>
                                  <p:childTnLst>
                                    <p:set>
                                      <p:cBhvr>
                                        <p:cTn id="9" dur="1" fill="hold">
                                          <p:stCondLst>
                                            <p:cond delay="0"/>
                                          </p:stCondLst>
                                        </p:cTn>
                                        <p:tgtEl>
                                          <p:spTgt spid="4"/>
                                        </p:tgtEl>
                                        <p:attrNameLst>
                                          <p:attrName>style.visibility</p:attrName>
                                        </p:attrNameLst>
                                      </p:cBhvr>
                                      <p:to>
                                        <p:strVal val="visible"/>
                                      </p:to>
                                    </p:set>
                                    <p:animEffect transition="in" filter="wheel(4)">
                                      <p:cBhvr>
                                        <p:cTn id="10" dur="2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152400" y="315471"/>
            <a:ext cx="8839200" cy="646331"/>
          </a:xfrm>
          <a:prstGeom prst="rect">
            <a:avLst/>
          </a:prstGeom>
          <a:blipFill dpi="0" rotWithShape="1">
            <a:blip r:embed="rId3">
              <a:alphaModFix amt="91000"/>
            </a:blip>
            <a:srcRect/>
            <a:stretch>
              <a:fillRect/>
            </a:stretch>
          </a:blipFill>
        </p:spPr>
        <p:txBody>
          <a:bodyPr>
            <a:spAutoFit/>
          </a:bodyPr>
          <a:lstStyle/>
          <a:p>
            <a:pPr algn="ctr" fontAlgn="auto">
              <a:spcBef>
                <a:spcPts val="0"/>
              </a:spcBef>
              <a:spcAft>
                <a:spcPts val="0"/>
              </a:spcAft>
              <a:defRPr/>
            </a:pP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Pujian</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600" dirty="0" err="1">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Kepada</a:t>
            </a:r>
            <a:r>
              <a:rPr lang="en-US" sz="3600" dirty="0">
                <a:ln w="12700">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Allah S.W.T.</a:t>
            </a:r>
          </a:p>
        </p:txBody>
      </p:sp>
      <p:sp>
        <p:nvSpPr>
          <p:cNvPr id="4" name="Rectangle 3"/>
          <p:cNvSpPr/>
          <p:nvPr/>
        </p:nvSpPr>
        <p:spPr>
          <a:xfrm>
            <a:off x="0" y="1904259"/>
            <a:ext cx="9144000" cy="2215991"/>
          </a:xfrm>
          <a:prstGeom prst="rect">
            <a:avLst/>
          </a:prstGeom>
          <a:solidFill>
            <a:schemeClr val="tx1">
              <a:alpha val="26000"/>
            </a:schemeClr>
          </a:solidFill>
        </p:spPr>
        <p:txBody>
          <a:bodyPr wrap="square">
            <a:spAutoFit/>
          </a:bodyPr>
          <a:lstStyle/>
          <a:p>
            <a:pPr algn="ctr" rtl="1" fontAlgn="auto">
              <a:spcBef>
                <a:spcPts val="0"/>
              </a:spcBef>
              <a:spcAft>
                <a:spcPts val="0"/>
              </a:spcAft>
              <a:defRPr/>
            </a:pP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rPr>
              <a:t>الْحَمْدُ </a:t>
            </a:r>
            <a:r>
              <a:rPr lang="ar-SA"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cs typeface="Traditional Arabic" pitchFamily="2" charset="-78"/>
              </a:rPr>
              <a:t>لِلّٰهِ</a:t>
            </a:r>
            <a:endParaRPr lang="en-US" sz="13800" b="1" dirty="0">
              <a:ln w="3175" cmpd="sng">
                <a:solidFill>
                  <a:sysClr val="windowText" lastClr="000000"/>
                </a:solidFill>
                <a:prstDash val="solid"/>
              </a:ln>
              <a:solidFill>
                <a:srgbClr val="FFFF00"/>
              </a:solidFill>
              <a:effectLst>
                <a:glow rad="63500">
                  <a:schemeClr val="tx1">
                    <a:alpha val="40000"/>
                  </a:schemeClr>
                </a:glow>
                <a:outerShdw blurRad="38100" dist="38100" dir="2700000" algn="tl">
                  <a:srgbClr val="000000">
                    <a:alpha val="43137"/>
                  </a:srgbClr>
                </a:outerShdw>
              </a:effectLst>
              <a:latin typeface="+mn-lt"/>
              <a:cs typeface="Traditional Arabic" pitchFamily="2" charset="-78"/>
            </a:endParaRPr>
          </a:p>
        </p:txBody>
      </p:sp>
      <p:sp>
        <p:nvSpPr>
          <p:cNvPr id="5" name="TextBox 4"/>
          <p:cNvSpPr txBox="1"/>
          <p:nvPr/>
        </p:nvSpPr>
        <p:spPr>
          <a:xfrm>
            <a:off x="428596" y="4315361"/>
            <a:ext cx="8572528" cy="1323439"/>
          </a:xfrm>
          <a:prstGeom prst="rect">
            <a:avLst/>
          </a:prstGeom>
          <a:noFill/>
          <a:ln w="57150">
            <a:noFill/>
          </a:ln>
        </p:spPr>
        <p:txBody>
          <a:bodyPr wrap="square">
            <a:spAutoFit/>
          </a:bodyPr>
          <a:lstStyle/>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Segala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puji-pujian</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hanya</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p>
          <a:p>
            <a:pPr algn="ctr" fontAlgn="auto">
              <a:spcBef>
                <a:spcPts val="0"/>
              </a:spcBef>
              <a:spcAft>
                <a:spcPts val="0"/>
              </a:spcAft>
              <a:defRPr/>
            </a:pPr>
            <a:r>
              <a:rPr lang="en-US" sz="4000" b="1" dirty="0" err="1">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bagi</a:t>
            </a:r>
            <a:r>
              <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Allah S.W.T.</a:t>
            </a:r>
            <a:r>
              <a:rPr lang="ar-SA"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rPr>
              <a:t> </a:t>
            </a:r>
            <a:endParaRPr lang="en-US" sz="4000" b="1" dirty="0">
              <a:ln>
                <a:solidFill>
                  <a:schemeClr val="tx1"/>
                </a:solidFill>
              </a:ln>
              <a:solidFill>
                <a:schemeClr val="bg1"/>
              </a:solidFill>
              <a:effectLst>
                <a:glow rad="190500">
                  <a:schemeClr val="tx1">
                    <a:alpha val="85000"/>
                  </a:schemeClr>
                </a:glow>
                <a:outerShdw blurRad="50800" dist="38100" dir="5400000" algn="t" rotWithShape="0">
                  <a:prstClr val="black">
                    <a:alpha val="40000"/>
                  </a:prstClr>
                </a:outerShdw>
              </a:effectLst>
              <a:latin typeface="Arial Black" pitchFamily="34" charset="0"/>
              <a:ea typeface="Arial Unicode MS" pitchFamily="34" charset="-128"/>
              <a:cs typeface="Arial" pitchFamily="34" charset="0"/>
            </a:endParaRPr>
          </a:p>
        </p:txBody>
      </p:sp>
    </p:spTree>
    <p:extLst>
      <p:ext uri="{BB962C8B-B14F-4D97-AF65-F5344CB8AC3E}">
        <p14:creationId xmlns:p14="http://schemas.microsoft.com/office/powerpoint/2010/main" val="76166379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0" y="1794808"/>
            <a:ext cx="9144000" cy="1938992"/>
          </a:xfrm>
          <a:prstGeom prst="rect">
            <a:avLst/>
          </a:prstGeom>
          <a:solidFill>
            <a:schemeClr val="tx1">
              <a:alpha val="20000"/>
            </a:schemeClr>
          </a:solidFill>
        </p:spPr>
        <p:txBody>
          <a:bodyPr wrap="square">
            <a:spAutoFit/>
          </a:bodyPr>
          <a:lstStyle/>
          <a:p>
            <a:pPr algn="ctr" rtl="1"/>
            <a:r>
              <a:rPr lang="ar-SA" sz="6000" b="1" dirty="0">
                <a:solidFill>
                  <a:srgbClr val="FFFF00"/>
                </a:solidFill>
                <a:effectLst>
                  <a:glow rad="101600">
                    <a:schemeClr val="tx1">
                      <a:alpha val="60000"/>
                    </a:schemeClr>
                  </a:glow>
                </a:effectLst>
                <a:cs typeface="Traditional Arabic" pitchFamily="2" charset="-78"/>
              </a:rPr>
              <a:t>وَأَشْهَدُ أَن لَّا إِلٰهَ إِلَّا اللهُ وَحْدَهُ لَا شَرِيْكَ لَهُ، وَأَشْهَدُ أَنَّ سَيِّدَنَا مُحَمَّدًا عَبْدُهُ وَرَسُوْلُهُ</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a:t>
            </a:r>
            <a:endParaRPr lang="ms-MY" sz="6000" dirty="0">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4" name="Rectangle 3"/>
          <p:cNvSpPr/>
          <p:nvPr/>
        </p:nvSpPr>
        <p:spPr>
          <a:xfrm>
            <a:off x="743418" y="228600"/>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Syahadah</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5" name="TextBox 4"/>
          <p:cNvSpPr txBox="1"/>
          <p:nvPr/>
        </p:nvSpPr>
        <p:spPr>
          <a:xfrm>
            <a:off x="0" y="3925431"/>
            <a:ext cx="9144000" cy="2246769"/>
          </a:xfrm>
          <a:prstGeom prst="rect">
            <a:avLst/>
          </a:prstGeom>
          <a:noFill/>
          <a:ln w="12700">
            <a:noFill/>
          </a:ln>
        </p:spPr>
        <p:txBody>
          <a:bodyPr wrap="square">
            <a:spAutoFit/>
          </a:bodyPr>
          <a:lstStyle/>
          <a:p>
            <a:pPr algn="ctr" fontAlgn="auto">
              <a:spcBef>
                <a:spcPts val="0"/>
              </a:spcBef>
              <a:spcAft>
                <a:spcPts val="0"/>
              </a:spcAft>
              <a:defRPr/>
            </a:pP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sesungguhnya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Yang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Maha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Esa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juga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Nabi</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Muhammad (S.A.W)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2800" b="1" dirty="0" err="1">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2800" b="1" dirty="0">
                <a:ln w="6350">
                  <a:solidFill>
                    <a:schemeClr val="tx1"/>
                  </a:solidFill>
                  <a:prstDash val="solid"/>
                </a:ln>
                <a:solidFill>
                  <a:schemeClr val="bg2">
                    <a:tint val="85000"/>
                    <a:satMod val="155000"/>
                  </a:schemeClr>
                </a:solidFill>
                <a:effectLst>
                  <a:glow rad="190500">
                    <a:schemeClr val="tx1">
                      <a:alpha val="85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p:txBody>
      </p:sp>
    </p:spTree>
    <p:extLst>
      <p:ext uri="{BB962C8B-B14F-4D97-AF65-F5344CB8AC3E}">
        <p14:creationId xmlns:p14="http://schemas.microsoft.com/office/powerpoint/2010/main" val="134394475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266640" y="1902423"/>
            <a:ext cx="8572560" cy="1754326"/>
          </a:xfrm>
          <a:prstGeom prst="rect">
            <a:avLst/>
          </a:prstGeom>
          <a:solidFill>
            <a:schemeClr val="tx1">
              <a:lumMod val="65000"/>
              <a:lumOff val="35000"/>
              <a:alpha val="32000"/>
            </a:schemeClr>
          </a:solidFill>
        </p:spPr>
        <p:txBody>
          <a:bodyPr wrap="square">
            <a:spAutoFit/>
          </a:bodyPr>
          <a:lstStyle/>
          <a:p>
            <a:pPr algn="ctr" rtl="1"/>
            <a:r>
              <a:rPr lang="ar-SA" sz="5400" b="1" dirty="0">
                <a:solidFill>
                  <a:srgbClr val="FFFF00"/>
                </a:solidFill>
                <a:effectLst>
                  <a:glow rad="101600">
                    <a:schemeClr val="tx1">
                      <a:alpha val="60000"/>
                    </a:schemeClr>
                  </a:glow>
                </a:effectLst>
                <a:cs typeface="Traditional Arabic" pitchFamily="2" charset="-78"/>
              </a:rPr>
              <a:t>اللّٰهُمَّ صَلِّ وَسَلِّمْ وَبَارِكْ عَلَى سَيِّدِنَا مُحَمَّدٍ، وَعَلَى آلِهِ وَأَصْحَابِهِ أَجْمَعِيْنَ</a:t>
            </a:r>
            <a:endParaRPr lang="ms-MY" sz="5400" dirty="0">
              <a:solidFill>
                <a:srgbClr val="FFFF00"/>
              </a:solidFill>
              <a:effectLst>
                <a:glow rad="101600">
                  <a:schemeClr val="tx1">
                    <a:alpha val="60000"/>
                  </a:schemeClr>
                </a:glow>
              </a:effectLst>
              <a:latin typeface="Traditional Arabic" pitchFamily="2" charset="-78"/>
              <a:cs typeface="Traditional Arabic" pitchFamily="2" charset="-78"/>
            </a:endParaRPr>
          </a:p>
        </p:txBody>
      </p:sp>
      <p:sp>
        <p:nvSpPr>
          <p:cNvPr id="4" name="TextBox 3"/>
          <p:cNvSpPr txBox="1"/>
          <p:nvPr/>
        </p:nvSpPr>
        <p:spPr>
          <a:xfrm>
            <a:off x="428596" y="4280118"/>
            <a:ext cx="8286808" cy="2246769"/>
          </a:xfrm>
          <a:prstGeom prst="rect">
            <a:avLst/>
          </a:prstGeom>
          <a:noFill/>
          <a:ln w="57150">
            <a:noFill/>
          </a:ln>
        </p:spPr>
        <p:txBody>
          <a:bodyPr wrap="square">
            <a:spAutoFit/>
          </a:bodyPr>
          <a:lstStyle/>
          <a:p>
            <a:pPr algn="ctr" fontAlgn="auto">
              <a:spcBef>
                <a:spcPts val="0"/>
              </a:spcBef>
              <a:spcAft>
                <a:spcPts val="0"/>
              </a:spcAft>
              <a:defRPr/>
            </a:pP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Allah,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cucurilah</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rahmat</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kesejahteraan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keberkatan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kami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Nabi</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(S.A.W)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atas</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dan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sekalian</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para </a:t>
            </a:r>
            <a:r>
              <a:rPr lang="en-US" sz="2800" dirty="0" err="1">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n-US" sz="2800" dirty="0">
                <a:ln w="9525" cmpd="sng">
                  <a:solidFill>
                    <a:sysClr val="windowText" lastClr="000000"/>
                  </a:solidFill>
                  <a:prstDash val="solid"/>
                </a:ln>
                <a:solidFill>
                  <a:srgbClr val="FFFFFF"/>
                </a:solidFill>
                <a:effectLst>
                  <a:glow rad="190500">
                    <a:schemeClr val="tx1">
                      <a:alpha val="85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5" name="Rectangle 4"/>
          <p:cNvSpPr/>
          <p:nvPr/>
        </p:nvSpPr>
        <p:spPr>
          <a:xfrm>
            <a:off x="533400" y="142528"/>
            <a:ext cx="8215370" cy="954107"/>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Selawat</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Ke</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Atas</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p>
          <a:p>
            <a:pPr algn="ctr" fontAlgn="auto">
              <a:spcBef>
                <a:spcPts val="0"/>
              </a:spcBef>
              <a:spcAft>
                <a:spcPts val="0"/>
              </a:spcAft>
              <a:defRPr/>
            </a:pPr>
            <a:r>
              <a:rPr lang="en-US" sz="28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endParaRPr lang="en-US" sz="28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Tree>
    <p:extLst>
      <p:ext uri="{BB962C8B-B14F-4D97-AF65-F5344CB8AC3E}">
        <p14:creationId xmlns:p14="http://schemas.microsoft.com/office/powerpoint/2010/main" val="134394475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15000" b="-15000"/>
          </a:stretch>
        </a:blipFill>
        <a:effectLst/>
      </p:bgPr>
    </p:bg>
    <p:spTree>
      <p:nvGrpSpPr>
        <p:cNvPr id="1" name=""/>
        <p:cNvGrpSpPr/>
        <p:nvPr/>
      </p:nvGrpSpPr>
      <p:grpSpPr>
        <a:xfrm>
          <a:off x="0" y="0"/>
          <a:ext cx="0" cy="0"/>
          <a:chOff x="0" y="0"/>
          <a:chExt cx="0" cy="0"/>
        </a:xfrm>
      </p:grpSpPr>
      <p:sp>
        <p:nvSpPr>
          <p:cNvPr id="3" name="Rectangle 2"/>
          <p:cNvSpPr/>
          <p:nvPr/>
        </p:nvSpPr>
        <p:spPr>
          <a:xfrm>
            <a:off x="804810" y="293385"/>
            <a:ext cx="7500990" cy="646331"/>
          </a:xfrm>
          <a:prstGeom prst="rect">
            <a:avLst/>
          </a:prstGeom>
          <a:blipFill>
            <a:blip r:embed="rId3"/>
            <a:stretch>
              <a:fillRect/>
            </a:stretch>
          </a:blipFill>
        </p:spPr>
        <p:txBody>
          <a:bodyPr wrap="square">
            <a:spAutoFit/>
          </a:bodyPr>
          <a:lstStyle/>
          <a:p>
            <a:pPr algn="ctr" fontAlgn="auto">
              <a:spcBef>
                <a:spcPts val="0"/>
              </a:spcBef>
              <a:spcAft>
                <a:spcPts val="0"/>
              </a:spcAft>
              <a:defRPr/>
            </a:pP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Seruan</a:t>
            </a:r>
            <a:r>
              <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 </a:t>
            </a:r>
            <a:r>
              <a:rPr lang="en-US" sz="36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rPr>
              <a:t>Takwa</a:t>
            </a:r>
            <a:endParaRPr lang="en-US" sz="36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cs typeface="+mn-cs"/>
            </a:endParaRPr>
          </a:p>
        </p:txBody>
      </p:sp>
      <p:sp>
        <p:nvSpPr>
          <p:cNvPr id="4" name="Rectangle 3"/>
          <p:cNvSpPr/>
          <p:nvPr/>
        </p:nvSpPr>
        <p:spPr>
          <a:xfrm>
            <a:off x="0" y="2053188"/>
            <a:ext cx="9144000" cy="1200329"/>
          </a:xfrm>
          <a:prstGeom prst="rect">
            <a:avLst/>
          </a:prstGeom>
          <a:solidFill>
            <a:schemeClr val="tx1">
              <a:alpha val="15000"/>
            </a:schemeClr>
          </a:solidFill>
        </p:spPr>
        <p:txBody>
          <a:bodyPr wrap="square">
            <a:spAutoFit/>
          </a:bodyPr>
          <a:lstStyle/>
          <a:p>
            <a:pPr algn="ctr" rtl="1"/>
            <a:r>
              <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 فَقَدْ فَازَ الْمُتَّقُوْنَ</a:t>
            </a:r>
            <a:endParaRPr lang="ms-MY" sz="7200" b="1" dirty="0">
              <a:ln>
                <a:solidFill>
                  <a:srgbClr val="FFC000"/>
                </a:solidFill>
              </a:ln>
              <a:solidFill>
                <a:srgbClr val="FFFF00"/>
              </a:solidFill>
              <a:effectLst>
                <a:glow rad="101600">
                  <a:schemeClr val="tx1">
                    <a:alpha val="60000"/>
                  </a:schemeClr>
                </a:glow>
                <a:outerShdw blurRad="38100" dist="38100" dir="2700000" algn="tl">
                  <a:srgbClr val="000000">
                    <a:alpha val="43137"/>
                  </a:srgbClr>
                </a:outerShdw>
              </a:effectLst>
              <a:latin typeface="Traditional Arabic" pitchFamily="18" charset="-78"/>
              <a:cs typeface="Traditional Arabic" pitchFamily="2" charset="-78"/>
            </a:endParaRPr>
          </a:p>
        </p:txBody>
      </p:sp>
      <p:sp>
        <p:nvSpPr>
          <p:cNvPr id="5" name="TextBox 4"/>
          <p:cNvSpPr txBox="1"/>
          <p:nvPr/>
        </p:nvSpPr>
        <p:spPr>
          <a:xfrm>
            <a:off x="211905" y="3886200"/>
            <a:ext cx="8686800" cy="2308324"/>
          </a:xfrm>
          <a:prstGeom prst="rect">
            <a:avLst/>
          </a:prstGeom>
          <a:noFill/>
          <a:ln w="9525">
            <a:noFill/>
          </a:ln>
        </p:spPr>
        <p:txBody>
          <a:bodyPr wrap="square">
            <a:spAutoFit/>
          </a:bodyPr>
          <a:lstStyle/>
          <a:p>
            <a:pPr algn="ctr" fontAlgn="auto">
              <a:spcBef>
                <a:spcPts val="0"/>
              </a:spcBef>
              <a:spcAft>
                <a:spcPts val="0"/>
              </a:spcAft>
              <a:defRPr/>
            </a:pP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Bertakwalah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kepada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Allah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dengan</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sebenar-benarnya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sesungguhnya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berjayalah</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 orang-orang yang </a:t>
            </a:r>
            <a:r>
              <a:rPr lang="en-US" sz="3600" b="1" dirty="0" err="1">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bertaqwa</a:t>
            </a:r>
            <a:r>
              <a:rPr lang="en-US" sz="3600" b="1" dirty="0">
                <a:ln w="9525" cmpd="sng">
                  <a:solidFill>
                    <a:schemeClr val="tx1"/>
                  </a:solidFill>
                  <a:prstDash val="solid"/>
                </a:ln>
                <a:solidFill>
                  <a:schemeClr val="bg1"/>
                </a:solidFill>
                <a:effectLst>
                  <a:glow rad="190500">
                    <a:schemeClr val="tx1">
                      <a:alpha val="85000"/>
                    </a:schemeClr>
                  </a:glow>
                  <a:outerShdw blurRad="38100" dist="38100" dir="2700000" algn="tl">
                    <a:srgbClr val="000000">
                      <a:alpha val="43137"/>
                    </a:srgbClr>
                  </a:outerShdw>
                </a:effectLst>
                <a:latin typeface="Arial Black" pitchFamily="34" charset="0"/>
                <a:ea typeface="Arial Unicode MS" pitchFamily="34" charset="-128"/>
                <a:cs typeface="Arial" pitchFamily="34" charset="0"/>
              </a:rPr>
              <a:t>.</a:t>
            </a:r>
          </a:p>
        </p:txBody>
      </p:sp>
    </p:spTree>
    <p:extLst>
      <p:ext uri="{BB962C8B-B14F-4D97-AF65-F5344CB8AC3E}">
        <p14:creationId xmlns:p14="http://schemas.microsoft.com/office/powerpoint/2010/main" val="134394475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6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323850" y="914400"/>
            <a:ext cx="8629650" cy="1938992"/>
          </a:xfrm>
          <a:prstGeom prst="rect">
            <a:avLst/>
          </a:prstGeom>
          <a:solidFill>
            <a:schemeClr val="accent2">
              <a:lumMod val="50000"/>
              <a:alpha val="55000"/>
            </a:schemeClr>
          </a:solidFill>
        </p:spPr>
        <p:txBody>
          <a:bodyPr wrap="square">
            <a:spAutoFit/>
          </a:bodyPr>
          <a:lstStyle/>
          <a:p>
            <a:pPr algn="ctr" rtl="1"/>
            <a:r>
              <a:rPr lang="ar-YE"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أَشْهَدُ أَن لَّا إِلٰهَ إِلَّا اللهُ وَحْدَهُ لَا شَرِيْكَ </a:t>
            </a:r>
            <a:r>
              <a:rPr lang="ar-SA"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لَهُ،</a:t>
            </a:r>
            <a:endParaRPr lang="en-US"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a:p>
            <a:pPr algn="ctr" rtl="1"/>
            <a:r>
              <a:rPr lang="ar-YE" sz="60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وَأَشْهَدُ أَنَّ سَيِّدَنَا مُحَمَّدًا عَبْدُهُ وَرَسُوْلُهُ</a:t>
            </a:r>
          </a:p>
        </p:txBody>
      </p:sp>
      <p:sp>
        <p:nvSpPr>
          <p:cNvPr id="5" name="TextBox 4"/>
          <p:cNvSpPr txBox="1"/>
          <p:nvPr/>
        </p:nvSpPr>
        <p:spPr>
          <a:xfrm>
            <a:off x="66675" y="3581400"/>
            <a:ext cx="9010650" cy="3046988"/>
          </a:xfrm>
          <a:prstGeom prst="rect">
            <a:avLst/>
          </a:prstGeom>
          <a:solidFill>
            <a:schemeClr val="bg1">
              <a:alpha val="40000"/>
            </a:schemeClr>
          </a:solidFill>
          <a:ln w="12700">
            <a:noFill/>
          </a:ln>
        </p:spPr>
        <p:txBody>
          <a:bodyPr wrap="square">
            <a:spAutoFit/>
          </a:bodyPr>
          <a:lstStyle/>
          <a:p>
            <a:pPr algn="ctr" fontAlgn="auto">
              <a:spcBef>
                <a:spcPts val="0"/>
              </a:spcBef>
              <a:spcAft>
                <a:spcPts val="0"/>
              </a:spcAft>
              <a:defRPr/>
            </a:pP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Tuhan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melainkan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Allah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semata-mata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tiada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sekutu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bagi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p>
          <a:p>
            <a:pPr algn="ctr" fontAlgn="auto">
              <a:spcBef>
                <a:spcPts val="0"/>
              </a:spcBef>
              <a:spcAft>
                <a:spcPts val="0"/>
              </a:spcAft>
              <a:defRPr/>
            </a:pP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aku</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bersaksi</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bahawa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junjungan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kami Muhammad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adalah</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hamba</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dan</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 </a:t>
            </a:r>
            <a:r>
              <a:rPr lang="en-US" sz="3200" b="1" dirty="0" err="1">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Rasul</a:t>
            </a:r>
            <a:r>
              <a:rPr lang="en-US" sz="32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rPr>
              <a:t>-Nya</a:t>
            </a:r>
            <a:endParaRPr lang="en-US" sz="2800" b="1" dirty="0">
              <a:ln w="19050">
                <a:solidFill>
                  <a:schemeClr val="tx1"/>
                </a:solidFill>
                <a:prstDash val="solid"/>
              </a:ln>
              <a:solidFill>
                <a:srgbClr val="00B0F0"/>
              </a:solidFill>
              <a:effectLst>
                <a:glow rad="101600">
                  <a:schemeClr val="tx1">
                    <a:alpha val="60000"/>
                  </a:schemeClr>
                </a:glow>
                <a:outerShdw blurRad="41275" dist="20320" dir="1800000" algn="tl" rotWithShape="0">
                  <a:srgbClr val="000000">
                    <a:alpha val="40000"/>
                  </a:srgbClr>
                </a:outerShdw>
              </a:effectLst>
              <a:latin typeface="Arial Black" pitchFamily="34" charset="0"/>
              <a:ea typeface="Arial Unicode MS" pitchFamily="34" charset="-128"/>
              <a:cs typeface="Arial" pitchFamily="34" charset="0"/>
            </a:endParaRPr>
          </a:p>
        </p:txBody>
      </p:sp>
      <p:sp>
        <p:nvSpPr>
          <p:cNvPr id="6" name="Rectangle 5"/>
          <p:cNvSpPr/>
          <p:nvPr/>
        </p:nvSpPr>
        <p:spPr>
          <a:xfrm>
            <a:off x="427512" y="146463"/>
            <a:ext cx="8259288"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Syahadah</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8" name="Rectangle: Rounded Corners 8">
            <a:extLst>
              <a:ext uri="{FF2B5EF4-FFF2-40B4-BE49-F238E27FC236}">
                <a16:creationId xmlns:a16="http://schemas.microsoft.com/office/drawing/2014/main" xmlns="" id="{E9BF90BD-1D9C-4DE3-AF3D-E1DA7FE28E0C}"/>
              </a:ext>
            </a:extLst>
          </p:cNvPr>
          <p:cNvSpPr/>
          <p:nvPr/>
        </p:nvSpPr>
        <p:spPr>
          <a:xfrm>
            <a:off x="533400" y="1371600"/>
            <a:ext cx="8077200" cy="5029200"/>
          </a:xfrm>
          <a:prstGeom prst="flowChartAlternateProcess">
            <a:avLst/>
          </a:prstGeom>
          <a:gradFill flip="none" rotWithShape="1">
            <a:gsLst>
              <a:gs pos="19000">
                <a:schemeClr val="accent5">
                  <a:lumMod val="50000"/>
                </a:schemeClr>
              </a:gs>
              <a:gs pos="94000">
                <a:srgbClr val="002060">
                  <a:tint val="44500"/>
                  <a:satMod val="160000"/>
                </a:srgbClr>
              </a:gs>
              <a:gs pos="100000">
                <a:srgbClr val="002060">
                  <a:tint val="23500"/>
                  <a:satMod val="160000"/>
                </a:srgbClr>
              </a:gs>
            </a:gsLst>
            <a:lin ang="16200000" scaled="1"/>
            <a:tileRect/>
          </a:gra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571500" indent="-571500">
              <a:buFont typeface="Arial" panose="020B0604020202020204" pitchFamily="34" charset="0"/>
              <a:buChar char="•"/>
            </a:pPr>
            <a:r>
              <a:rPr lang="fi-FI" sz="36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Kehidupan di dunia ini perlu kepada interaksi antara satu sama lain. Tidak ada orang yang mampu mengurus kehidupan tanpa penglibatan orang lain. Itulah sunnatullah dalam kehidupan</a:t>
            </a:r>
          </a:p>
        </p:txBody>
      </p:sp>
      <p:sp>
        <p:nvSpPr>
          <p:cNvPr id="3" name="Snip Diagonal Corner Rectangle 5">
            <a:extLst>
              <a:ext uri="{FF2B5EF4-FFF2-40B4-BE49-F238E27FC236}">
                <a16:creationId xmlns:a16="http://schemas.microsoft.com/office/drawing/2014/main" xmlns="" id="{BA9A24E5-CAE3-48C9-B7BE-FF5770ECA16D}"/>
              </a:ext>
            </a:extLst>
          </p:cNvPr>
          <p:cNvSpPr/>
          <p:nvPr/>
        </p:nvSpPr>
        <p:spPr>
          <a:xfrm>
            <a:off x="280259" y="228600"/>
            <a:ext cx="8583482" cy="914400"/>
          </a:xfrm>
          <a:prstGeom prst="snip2DiagRect">
            <a:avLst>
              <a:gd name="adj1" fmla="val 50000"/>
              <a:gd name="adj2" fmla="val 50000"/>
            </a:avLst>
          </a:prstGeom>
          <a:gradFill>
            <a:gsLst>
              <a:gs pos="0">
                <a:schemeClr val="accent2">
                  <a:lumMod val="60000"/>
                  <a:lumOff val="40000"/>
                </a:schemeClr>
              </a:gs>
              <a:gs pos="80000">
                <a:srgbClr val="FF0000"/>
              </a:gs>
              <a:gs pos="100000">
                <a:schemeClr val="accent2">
                  <a:lumMod val="40000"/>
                  <a:lumOff val="60000"/>
                </a:schemeClr>
              </a:gs>
            </a:gsLst>
          </a:gradFill>
        </p:spPr>
        <p:style>
          <a:lnRef idx="1">
            <a:schemeClr val="accent6"/>
          </a:lnRef>
          <a:fillRef idx="3">
            <a:schemeClr val="accent6"/>
          </a:fillRef>
          <a:effectRef idx="2">
            <a:schemeClr val="accent6"/>
          </a:effectRef>
          <a:fontRef idx="minor">
            <a:schemeClr val="lt1"/>
          </a:fontRef>
        </p:style>
        <p:txBody>
          <a:bodyPr rtlCol="0" anchor="ctr"/>
          <a:lstStyle/>
          <a:p>
            <a:pPr algn="ctr"/>
            <a:r>
              <a:rPr lang="sv-SE" sz="24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SERUAN KHATIB</a:t>
            </a:r>
          </a:p>
        </p:txBody>
      </p:sp>
    </p:spTree>
    <p:extLst>
      <p:ext uri="{BB962C8B-B14F-4D97-AF65-F5344CB8AC3E}">
        <p14:creationId xmlns:p14="http://schemas.microsoft.com/office/powerpoint/2010/main" val="2787621821"/>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a:stretch>
        </a:blipFill>
        <a:effectLst/>
      </p:bgPr>
    </p:bg>
    <p:spTree>
      <p:nvGrpSpPr>
        <p:cNvPr id="1" name=""/>
        <p:cNvGrpSpPr/>
        <p:nvPr/>
      </p:nvGrpSpPr>
      <p:grpSpPr>
        <a:xfrm>
          <a:off x="0" y="0"/>
          <a:ext cx="0" cy="0"/>
          <a:chOff x="0" y="0"/>
          <a:chExt cx="0" cy="0"/>
        </a:xfrm>
      </p:grpSpPr>
      <p:sp>
        <p:nvSpPr>
          <p:cNvPr id="6" name="Rectangle: Rounded Corners 1">
            <a:extLst>
              <a:ext uri="{FF2B5EF4-FFF2-40B4-BE49-F238E27FC236}">
                <a16:creationId xmlns:a16="http://schemas.microsoft.com/office/drawing/2014/main" xmlns="" id="{E9619CCB-3355-45FC-B8C5-E9D9830B1F55}"/>
              </a:ext>
            </a:extLst>
          </p:cNvPr>
          <p:cNvSpPr/>
          <p:nvPr/>
        </p:nvSpPr>
        <p:spPr>
          <a:xfrm>
            <a:off x="2511593" y="152400"/>
            <a:ext cx="4120814" cy="762000"/>
          </a:xfrm>
          <a:prstGeom prst="homePlate">
            <a:avLst/>
          </a:prstGeom>
          <a:solidFill>
            <a:schemeClr val="accent2">
              <a:lumMod val="50000"/>
            </a:schemeClr>
          </a:solidFill>
          <a:ln/>
        </p:spPr>
        <p:style>
          <a:lnRef idx="0">
            <a:schemeClr val="accent1"/>
          </a:lnRef>
          <a:fillRef idx="3">
            <a:schemeClr val="accent1"/>
          </a:fillRef>
          <a:effectRef idx="3">
            <a:schemeClr val="accent1"/>
          </a:effectRef>
          <a:fontRef idx="minor">
            <a:schemeClr val="lt1"/>
          </a:fontRef>
        </p:style>
        <p:txBody>
          <a:bodyPr rtlCol="0" anchor="ctr"/>
          <a:lstStyle/>
          <a:p>
            <a:pPr algn="ctr"/>
            <a:r>
              <a:rPr lang="fi-FI" sz="28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JUSTERU</a:t>
            </a:r>
          </a:p>
        </p:txBody>
      </p:sp>
      <p:sp>
        <p:nvSpPr>
          <p:cNvPr id="8" name="Rectangle: Rounded Corners 8">
            <a:extLst>
              <a:ext uri="{FF2B5EF4-FFF2-40B4-BE49-F238E27FC236}">
                <a16:creationId xmlns:a16="http://schemas.microsoft.com/office/drawing/2014/main" xmlns="" id="{E9BF90BD-1D9C-4DE3-AF3D-E1DA7FE28E0C}"/>
              </a:ext>
            </a:extLst>
          </p:cNvPr>
          <p:cNvSpPr/>
          <p:nvPr/>
        </p:nvSpPr>
        <p:spPr>
          <a:xfrm>
            <a:off x="304800" y="990600"/>
            <a:ext cx="8534400" cy="5715000"/>
          </a:xfrm>
          <a:prstGeom prst="flowChartAlternateProcess">
            <a:avLst/>
          </a:prstGeom>
          <a:solidFill>
            <a:schemeClr val="accent2">
              <a:lumMod val="75000"/>
            </a:schemeClr>
          </a:solidFill>
          <a:ln>
            <a:solidFill>
              <a:schemeClr val="accent1">
                <a:lumMod val="20000"/>
                <a:lumOff val="80000"/>
              </a:schemeClr>
            </a:solidFill>
          </a:ln>
        </p:spPr>
        <p:style>
          <a:lnRef idx="1">
            <a:schemeClr val="accent2"/>
          </a:lnRef>
          <a:fillRef idx="3">
            <a:schemeClr val="accent2"/>
          </a:fillRef>
          <a:effectRef idx="2">
            <a:schemeClr val="accent2"/>
          </a:effectRef>
          <a:fontRef idx="minor">
            <a:schemeClr val="lt1"/>
          </a:fontRef>
        </p:style>
        <p:txBody>
          <a:bodyPr rtlCol="0" anchor="ctr"/>
          <a:lstStyle/>
          <a:p>
            <a:pPr marL="457200" indent="-457200">
              <a:buFont typeface="Arial" panose="020B0604020202020204" pitchFamily="34" charset="0"/>
              <a:buChar char="•"/>
            </a:pP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pereratkanlah hubungan sesama manusia dengan saling menghormati, sayang menyayangi dan bantu-membantu antara satu sama lain.</a:t>
            </a:r>
          </a:p>
          <a:p>
            <a:pPr marL="457200" indent="-457200">
              <a:buFont typeface="Arial" panose="020B0604020202020204" pitchFamily="34" charset="0"/>
              <a:buChar char="•"/>
            </a:pP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Mudah-mudahan kesatuan umat Islam akan lebih kukuh dan kesejahteraan akan dapat dikecapi bersama.</a:t>
            </a:r>
          </a:p>
        </p:txBody>
      </p:sp>
    </p:spTree>
    <p:extLst>
      <p:ext uri="{BB962C8B-B14F-4D97-AF65-F5344CB8AC3E}">
        <p14:creationId xmlns:p14="http://schemas.microsoft.com/office/powerpoint/2010/main" val="3852946932"/>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0000"/>
            <a:lum/>
          </a:blip>
          <a:srcRect/>
          <a:stretch>
            <a:fillRect t="-23000" b="-23000"/>
          </a:stretch>
        </a:blipFill>
        <a:effectLst/>
      </p:bgPr>
    </p:bg>
    <p:spTree>
      <p:nvGrpSpPr>
        <p:cNvPr id="1" name=""/>
        <p:cNvGrpSpPr/>
        <p:nvPr/>
      </p:nvGrpSpPr>
      <p:grpSpPr>
        <a:xfrm>
          <a:off x="0" y="0"/>
          <a:ext cx="0" cy="0"/>
          <a:chOff x="0" y="0"/>
          <a:chExt cx="0" cy="0"/>
        </a:xfrm>
      </p:grpSpPr>
      <p:pic>
        <p:nvPicPr>
          <p:cNvPr id="5" name="Picture 4"/>
          <p:cNvPicPr>
            <a:picLocks noChangeAspect="1" noChangeArrowheads="1"/>
          </p:cNvPicPr>
          <p:nvPr/>
        </p:nvPicPr>
        <p:blipFill>
          <a:blip r:embed="rId3" cstate="print"/>
          <a:srcRect/>
          <a:stretch>
            <a:fillRect/>
          </a:stretch>
        </p:blipFill>
        <p:spPr bwMode="auto">
          <a:xfrm>
            <a:off x="179512" y="1435788"/>
            <a:ext cx="8830566" cy="3212412"/>
          </a:xfrm>
          <a:prstGeom prst="rect">
            <a:avLst/>
          </a:prstGeom>
          <a:noFill/>
          <a:ln w="9525">
            <a:noFill/>
            <a:miter lim="800000"/>
            <a:headEnd/>
            <a:tailEnd/>
          </a:ln>
        </p:spPr>
      </p:pic>
      <p:sp>
        <p:nvSpPr>
          <p:cNvPr id="6" name="TextBox 5"/>
          <p:cNvSpPr txBox="1"/>
          <p:nvPr/>
        </p:nvSpPr>
        <p:spPr>
          <a:xfrm>
            <a:off x="5658242" y="4005617"/>
            <a:ext cx="3384260" cy="400110"/>
          </a:xfrm>
          <a:prstGeom prst="rect">
            <a:avLst/>
          </a:prstGeom>
          <a:noFill/>
        </p:spPr>
        <p:txBody>
          <a:bodyPr wrap="none">
            <a:spAutoFit/>
          </a:bodyPr>
          <a:lstStyle/>
          <a:p>
            <a:pPr algn="ctr">
              <a:defRPr/>
            </a:pP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Surah</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Al-</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Ahzab</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 </a:t>
            </a:r>
            <a:r>
              <a:rPr lang="en-US" sz="2000" i="1" kern="0" dirty="0" err="1">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Ayat</a:t>
            </a:r>
            <a:r>
              <a:rPr lang="en-US" sz="2000" i="1" kern="0" dirty="0">
                <a:ln>
                  <a:solidFill>
                    <a:srgbClr val="FFFF00"/>
                  </a:solidFill>
                </a:ln>
                <a:solidFill>
                  <a:srgbClr val="00B050"/>
                </a:solidFill>
                <a:effectLst>
                  <a:glow rad="101600">
                    <a:sysClr val="windowText" lastClr="000000">
                      <a:alpha val="60000"/>
                    </a:sysClr>
                  </a:glow>
                  <a:outerShdw blurRad="38100" dist="38100" dir="2700000" algn="tl">
                    <a:srgbClr val="000000">
                      <a:alpha val="43137"/>
                    </a:srgbClr>
                  </a:outerShdw>
                </a:effectLst>
                <a:latin typeface="Century Schoolbook" pitchFamily="18" charset="0"/>
                <a:cs typeface="Arial" pitchFamily="34" charset="0"/>
              </a:rPr>
              <a:t> 56)</a:t>
            </a:r>
          </a:p>
        </p:txBody>
      </p:sp>
      <p:sp>
        <p:nvSpPr>
          <p:cNvPr id="7" name="Rectangle 6"/>
          <p:cNvSpPr/>
          <p:nvPr/>
        </p:nvSpPr>
        <p:spPr>
          <a:xfrm>
            <a:off x="179512" y="4572000"/>
            <a:ext cx="8929654" cy="1785104"/>
          </a:xfrm>
          <a:prstGeom prst="rect">
            <a:avLst/>
          </a:prstGeom>
          <a:noFill/>
        </p:spPr>
        <p:txBody>
          <a:bodyPr wrap="square">
            <a:spAutoFit/>
          </a:bodyPr>
          <a:lstStyle/>
          <a:p>
            <a:pPr algn="ctr">
              <a:defRPr/>
            </a:pP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Sesungguhnya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Allah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Taala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Dan Para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MalaikatNya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Sentiasa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Nabi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(Muhammad).</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Wahai</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Orang-orang</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Beriman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Berselawatlah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Kamu</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a:p>
            <a:pPr algn="ctr">
              <a:defRPr/>
            </a:pP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Serta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Ucapkanlah</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Salam Sejahtera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Penghormatan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Ke</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Atasnya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Dengan</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r>
              <a:rPr lang="en-US" sz="2200" b="1" dirty="0" err="1">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Sepenuhnya</a:t>
            </a:r>
            <a:r>
              <a:rPr lang="en-US" sz="2200" b="1" dirty="0">
                <a:ln>
                  <a:solidFill>
                    <a:prstClr val="black"/>
                  </a:solidFill>
                </a:ln>
                <a:solidFill>
                  <a:srgbClr val="FFFF00"/>
                </a:solidFill>
                <a:effectLst>
                  <a:glow rad="101600">
                    <a:prstClr val="black">
                      <a:alpha val="60000"/>
                    </a:prstClr>
                  </a:glow>
                  <a:outerShdw blurRad="38100" dist="38100" dir="2700000" algn="tl">
                    <a:srgbClr val="000000"/>
                  </a:outerShdw>
                </a:effectLst>
                <a:latin typeface="Arial Black" pitchFamily="34" charset="0"/>
                <a:cs typeface="Arial" charset="0"/>
              </a:rPr>
              <a:t>”. </a:t>
            </a:r>
          </a:p>
        </p:txBody>
      </p:sp>
      <p:sp>
        <p:nvSpPr>
          <p:cNvPr id="10" name="Round Diagonal Corner Rectangle 9"/>
          <p:cNvSpPr/>
          <p:nvPr/>
        </p:nvSpPr>
        <p:spPr>
          <a:xfrm>
            <a:off x="2891476" y="283332"/>
            <a:ext cx="5525616" cy="1178767"/>
          </a:xfrm>
          <a:prstGeom prst="round2DiagRect">
            <a:avLst>
              <a:gd name="adj1" fmla="val 14211"/>
              <a:gd name="adj2" fmla="val 0"/>
            </a:avLst>
          </a:prstGeom>
          <a:gradFill flip="none" rotWithShape="1">
            <a:gsLst>
              <a:gs pos="0">
                <a:schemeClr val="accent5">
                  <a:lumMod val="20000"/>
                  <a:lumOff val="80000"/>
                </a:schemeClr>
              </a:gs>
              <a:gs pos="50000">
                <a:schemeClr val="accent5">
                  <a:lumMod val="40000"/>
                  <a:lumOff val="60000"/>
                </a:schemeClr>
              </a:gs>
              <a:gs pos="100000">
                <a:schemeClr val="accent5">
                  <a:lumMod val="75000"/>
                </a:schemeClr>
              </a:gs>
            </a:gsLst>
            <a:lin ang="5400000" scaled="1"/>
            <a:tileRect/>
          </a:gradFill>
          <a:ln w="28575">
            <a:solidFill>
              <a:schemeClr val="bg1"/>
            </a:solidFill>
          </a:ln>
          <a:effectLst>
            <a:glow rad="63500">
              <a:schemeClr val="tx1">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anchor="ctr">
            <a:scene3d>
              <a:camera prst="orthographicFront"/>
              <a:lightRig rig="soft" dir="tl">
                <a:rot lat="0" lon="0" rev="0"/>
              </a:lightRig>
            </a:scene3d>
            <a:sp3d contourW="25400" prstMaterial="matte">
              <a:bevelT w="25400" h="55880" prst="artDeco"/>
              <a:contourClr>
                <a:schemeClr val="accent2">
                  <a:tint val="20000"/>
                </a:schemeClr>
              </a:contourClr>
            </a:sp3d>
          </a:bodyPr>
          <a:lstStyle/>
          <a:p>
            <a:pPr algn="ctr">
              <a:defRPr/>
            </a:pP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Memperbanyakkan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ucapan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selawat</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dan</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salam</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kepada</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a:t>
            </a:r>
            <a:r>
              <a:rPr lang="en-US" sz="2200" b="1" spc="50" dirty="0" err="1">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Rasulullah</a:t>
            </a:r>
            <a:r>
              <a:rPr lang="en-US" sz="2200" b="1" spc="50" dirty="0">
                <a:ln w="11430"/>
                <a:gradFill>
                  <a:gsLst>
                    <a:gs pos="25000">
                      <a:schemeClr val="accent2">
                        <a:satMod val="155000"/>
                      </a:schemeClr>
                    </a:gs>
                    <a:gs pos="100000">
                      <a:schemeClr val="accent2">
                        <a:shade val="45000"/>
                        <a:satMod val="165000"/>
                      </a:schemeClr>
                    </a:gs>
                  </a:gsLst>
                  <a:lin ang="5400000"/>
                </a:gradFill>
                <a:effectLst>
                  <a:outerShdw blurRad="76200" dist="50800" dir="5400000" algn="tl" rotWithShape="0">
                    <a:srgbClr val="000000">
                      <a:alpha val="65000"/>
                    </a:srgbClr>
                  </a:outerShdw>
                </a:effectLst>
                <a:latin typeface="Arial Black" pitchFamily="34" charset="0"/>
              </a:rPr>
              <a:t> SAW </a:t>
            </a:r>
          </a:p>
        </p:txBody>
      </p:sp>
      <p:sp>
        <p:nvSpPr>
          <p:cNvPr id="9" name="Notched Right Arrow 8"/>
          <p:cNvSpPr/>
          <p:nvPr/>
        </p:nvSpPr>
        <p:spPr>
          <a:xfrm>
            <a:off x="611560" y="116632"/>
            <a:ext cx="2249238" cy="1512168"/>
          </a:xfrm>
          <a:prstGeom prst="notchedRightArrow">
            <a:avLst>
              <a:gd name="adj1" fmla="val 41162"/>
              <a:gd name="adj2" fmla="val 50000"/>
            </a:avLst>
          </a:prstGeom>
          <a:solidFill>
            <a:schemeClr val="accent5">
              <a:lumMod val="20000"/>
              <a:lumOff val="80000"/>
            </a:schemeClr>
          </a:solidFill>
          <a:ln>
            <a:solidFill>
              <a:schemeClr val="tx1"/>
            </a:solidFill>
          </a:ln>
          <a:effectLst>
            <a:glow rad="101600">
              <a:schemeClr val="tx1">
                <a:alpha val="6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en-US" sz="2400" b="1" dirty="0" err="1">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rPr>
              <a:t>Seruan</a:t>
            </a:r>
            <a:endParaRPr lang="en-US" sz="2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latin typeface="Arial Black" pitchFamily="34" charset="0"/>
            </a:endParaRPr>
          </a:p>
        </p:txBody>
      </p:sp>
    </p:spTree>
    <p:extLst>
      <p:ext uri="{BB962C8B-B14F-4D97-AF65-F5344CB8AC3E}">
        <p14:creationId xmlns:p14="http://schemas.microsoft.com/office/powerpoint/2010/main" val="3209624878"/>
      </p:ext>
    </p:extLst>
  </p:cSld>
  <p:clrMapOvr>
    <a:masterClrMapping/>
  </p:clrMapOvr>
  <p:transition spd="slow">
    <p:blinds dir="vert"/>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1" presetClass="entr" presetSubtype="3" fill="hold" grpId="0"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heel(3)">
                                      <p:cBhvr>
                                        <p:cTn id="7"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97000"/>
            <a:lum/>
          </a:blip>
          <a:srcRect/>
          <a:stretch>
            <a:fillRect l="-27000" r="-27000" b="-9000"/>
          </a:stretch>
        </a:blipFill>
        <a:effectLst/>
      </p:bgPr>
    </p:bg>
    <p:spTree>
      <p:nvGrpSpPr>
        <p:cNvPr id="1" name=""/>
        <p:cNvGrpSpPr/>
        <p:nvPr/>
      </p:nvGrpSpPr>
      <p:grpSpPr>
        <a:xfrm>
          <a:off x="0" y="0"/>
          <a:ext cx="0" cy="0"/>
          <a:chOff x="0" y="0"/>
          <a:chExt cx="0" cy="0"/>
        </a:xfrm>
      </p:grpSpPr>
      <p:pic>
        <p:nvPicPr>
          <p:cNvPr id="6" name="Picture 5"/>
          <p:cNvPicPr>
            <a:picLocks noChangeAspect="1" noChangeArrowheads="1"/>
          </p:cNvPicPr>
          <p:nvPr/>
        </p:nvPicPr>
        <p:blipFill>
          <a:blip r:embed="rId3" cstate="print">
            <a:lum contrast="40000"/>
          </a:blip>
          <a:srcRect/>
          <a:stretch>
            <a:fillRect/>
          </a:stretch>
        </p:blipFill>
        <p:spPr bwMode="auto">
          <a:xfrm>
            <a:off x="304798" y="1114412"/>
            <a:ext cx="8610601" cy="5286388"/>
          </a:xfrm>
          <a:prstGeom prst="rect">
            <a:avLst/>
          </a:prstGeom>
          <a:solidFill>
            <a:schemeClr val="tx1">
              <a:alpha val="55000"/>
            </a:schemeClr>
          </a:solidFill>
          <a:ln w="9525">
            <a:noFill/>
            <a:miter lim="800000"/>
            <a:headEnd/>
            <a:tailEnd/>
          </a:ln>
          <a:effectLst>
            <a:outerShdw blurRad="50800" dist="38100" dir="5400000" algn="t" rotWithShape="0">
              <a:prstClr val="black">
                <a:alpha val="40000"/>
              </a:prstClr>
            </a:outerShdw>
          </a:effectLst>
        </p:spPr>
      </p:pic>
      <p:sp>
        <p:nvSpPr>
          <p:cNvPr id="7" name="Rectangle 6"/>
          <p:cNvSpPr/>
          <p:nvPr/>
        </p:nvSpPr>
        <p:spPr>
          <a:xfrm>
            <a:off x="2438400" y="304800"/>
            <a:ext cx="4572000" cy="575672"/>
          </a:xfrm>
          <a:prstGeom prst="rect">
            <a:avLst/>
          </a:prstGeom>
          <a:noFill/>
          <a:ln w="53975" cmpd="thickThin">
            <a:noFill/>
          </a:ln>
          <a:effectLst>
            <a:innerShdw blurRad="63500" dist="50800" dir="16200000">
              <a:prstClr val="black">
                <a:alpha val="50000"/>
              </a:prstClr>
            </a:innerShdw>
            <a:reflection blurRad="6350" stA="50000" endA="300" endPos="550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4800" dirty="0" err="1">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rPr>
              <a:t>Selawat</a:t>
            </a:r>
            <a:endParaRPr lang="ms-MY" sz="4800" dirty="0">
              <a:ln w="18415" cmpd="sng">
                <a:solidFill>
                  <a:schemeClr val="tx1"/>
                </a:solidFill>
                <a:prstDash val="solid"/>
              </a:ln>
              <a:solidFill>
                <a:srgbClr val="FFFFFF"/>
              </a:solidFill>
              <a:effectLst>
                <a:glow rad="228600">
                  <a:schemeClr val="accent6">
                    <a:satMod val="175000"/>
                    <a:alpha val="40000"/>
                  </a:schemeClr>
                </a:glow>
                <a:outerShdw blurRad="63500" dir="3600000" algn="tl" rotWithShape="0">
                  <a:srgbClr val="000000">
                    <a:alpha val="70000"/>
                  </a:srgbClr>
                </a:outerShdw>
              </a:effectLst>
              <a:latin typeface="Arial Black" pitchFamily="34" charset="0"/>
            </a:endParaRPr>
          </a:p>
        </p:txBody>
      </p:sp>
    </p:spTree>
    <p:extLst>
      <p:ext uri="{BB962C8B-B14F-4D97-AF65-F5344CB8AC3E}">
        <p14:creationId xmlns:p14="http://schemas.microsoft.com/office/powerpoint/2010/main" val="41665886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4" presetClass="entr" presetSubtype="1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randombar(horizontal)">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6" name="Rectangle 5"/>
          <p:cNvSpPr/>
          <p:nvPr/>
        </p:nvSpPr>
        <p:spPr>
          <a:xfrm>
            <a:off x="395536" y="1196752"/>
            <a:ext cx="8532440" cy="2585323"/>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اغْفِرْ </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a:t>
            </a:r>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لْمُؤْمِنِيْنَ وَالْمُؤْمِنَاتِ، وَالمُسْلِمِيْنَ وَالْمُسْلِمَاتِ الأَحْيَاءِ مِنْهُمْ وَالأَمْوَات</a:t>
            </a:r>
            <a:r>
              <a:rPr lang="ar-SA"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a:t>
            </a:r>
            <a:r>
              <a:rPr lang="ar-EG" sz="5400" b="1" dirty="0">
                <a:solidFill>
                  <a:prstClr val="black"/>
                </a:solidFill>
                <a:effectLst>
                  <a:outerShdw blurRad="38100" dist="38100" dir="2700000" algn="tl">
                    <a:srgbClr val="000000">
                      <a:alpha val="43137"/>
                    </a:srgbClr>
                  </a:outerShdw>
                </a:effectLst>
              </a:rPr>
              <a:t> </a:t>
            </a:r>
            <a:endParaRPr lang="ar-SA" sz="5400" b="1" dirty="0">
              <a:solidFill>
                <a:prstClr val="black"/>
              </a:solidFill>
              <a:effectLst>
                <a:outerShdw blurRad="38100" dist="38100" dir="2700000" algn="tl">
                  <a:srgbClr val="000000">
                    <a:alpha val="43137"/>
                  </a:srgbClr>
                </a:outerShdw>
              </a:effectLst>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إِنَّكَ سَمِيْعٌ قَرِيْبٌ مُجِيْبُ الدَّعَوَات. </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8" name="Rectangle 7"/>
          <p:cNvSpPr/>
          <p:nvPr/>
        </p:nvSpPr>
        <p:spPr>
          <a:xfrm>
            <a:off x="415811" y="4365104"/>
            <a:ext cx="8532440" cy="175432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ادْفَعْ عَنَّا الْبَلاءَ وَالْوَبَاءَ وَالْفَحْشَاءَ</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 مَا لا يَصْرِفُهُ غَيْرُكَ</a:t>
            </a:r>
            <a:endParaRPr lang="en-US" sz="54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2" name="Rectangle 1">
            <a:extLst>
              <a:ext uri="{FF2B5EF4-FFF2-40B4-BE49-F238E27FC236}">
                <a16:creationId xmlns:a16="http://schemas.microsoft.com/office/drawing/2014/main" xmlns="" id="{6527E085-52C5-C95D-A8C6-AA993AE38800}"/>
              </a:ext>
            </a:extLst>
          </p:cNvPr>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759111771"/>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0000"/>
            <a:lum/>
          </a:blip>
          <a:srcRect/>
          <a:stretch>
            <a:fillRect l="-6000" r="-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170646"/>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إِنَّا نَعُوذُ بِكَ مِنَ البَرَصِ وَالْجُنُونِ وَالْجُذَامِ وَمِن سَيِّئِ الأَسْقَامِ. </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rtl="1"/>
            <a:r>
              <a:rPr lang="ar-EG"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اشْفِ مَرْضَانَا وَارْحَمْ مَّوْتَانَا، وَالْطُفْ بِنَا فِيمَا نَزَلَ بِنَا</a:t>
            </a:r>
            <a:endParaRPr lang="en-US" sz="66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3180532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pic>
        <p:nvPicPr>
          <p:cNvPr id="3" name="Picture 2" descr="Logo&#10;&#10;Description automatically generated">
            <a:extLst>
              <a:ext uri="{FF2B5EF4-FFF2-40B4-BE49-F238E27FC236}">
                <a16:creationId xmlns:a16="http://schemas.microsoft.com/office/drawing/2014/main" xmlns="" id="{9C16CAAB-55B1-F100-8E46-749B116DA5B5}"/>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
        <p:nvSpPr>
          <p:cNvPr id="4" name="TextBox 3">
            <a:extLst>
              <a:ext uri="{FF2B5EF4-FFF2-40B4-BE49-F238E27FC236}">
                <a16:creationId xmlns:a16="http://schemas.microsoft.com/office/drawing/2014/main" xmlns="" id="{C021EBCA-265B-BE95-D774-2ACE142390CC}"/>
              </a:ext>
            </a:extLst>
          </p:cNvPr>
          <p:cNvSpPr txBox="1"/>
          <p:nvPr/>
        </p:nvSpPr>
        <p:spPr>
          <a:xfrm>
            <a:off x="152400" y="706934"/>
            <a:ext cx="8763000" cy="5693866"/>
          </a:xfrm>
          <a:prstGeom prst="rect">
            <a:avLst/>
          </a:prstGeom>
          <a:noFill/>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Kebawah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Duli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Mulia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Raja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Marhum</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Mahmud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Muktafi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Shah,</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Limpahkanlah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Juga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Untuk</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a:ln w="0">
                  <a:solidFill>
                    <a:schemeClr val="bg1"/>
                  </a:solidFill>
                </a:ln>
                <a:solidFill>
                  <a:schemeClr val="tx2">
                    <a:lumMod val="75000"/>
                  </a:schemeClr>
                </a:solidFill>
                <a:effectLst>
                  <a:glow rad="152400">
                    <a:srgbClr val="FFFF00">
                      <a:alpha val="72000"/>
                    </a:srgbClr>
                  </a:glow>
                  <a:outerShdw blurRad="38100" dist="38100" dir="2700000" algn="tl">
                    <a:srgbClr val="000000">
                      <a:alpha val="43137"/>
                    </a:srgbClr>
                  </a:outerShdw>
                </a:effectLst>
                <a:latin typeface="Arial Black" panose="020B0A04020102020204" pitchFamily="34" charset="0"/>
                <a:ea typeface="Yu Gothic UI Semilight" panose="020B0400000000000000" pitchFamily="34" charset="-128"/>
                <a:cs typeface="Times New Roman" panose="02020603050405020304" pitchFamily="18" charset="0"/>
              </a:rPr>
              <a:t>Nur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Zahirah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Sultanah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Terengganu </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Puteri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Ahli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Keluarga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Keturunan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Kerabat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MY"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p:txBody>
      </p:sp>
    </p:spTree>
    <p:extLst>
      <p:ext uri="{BB962C8B-B14F-4D97-AF65-F5344CB8AC3E}">
        <p14:creationId xmlns:p14="http://schemas.microsoft.com/office/powerpoint/2010/main" val="911020592"/>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xmlns="" id="{C021EBCA-265B-BE95-D774-2ACE142390CC}"/>
              </a:ext>
            </a:extLst>
          </p:cNvPr>
          <p:cNvSpPr txBox="1"/>
          <p:nvPr/>
        </p:nvSpPr>
        <p:spPr>
          <a:xfrm>
            <a:off x="152400" y="523756"/>
            <a:ext cx="8915400" cy="5724644"/>
          </a:xfrm>
          <a:prstGeom prst="rect">
            <a:avLst/>
          </a:prstGeom>
          <a:noFill/>
          <a:effectLst>
            <a:glow rad="127000">
              <a:srgbClr val="FFFF00"/>
            </a:glow>
          </a:effectLst>
        </p:spPr>
        <p:txBody>
          <a:bodyPr wrap="square" rtlCol="0">
            <a:spAutoFit/>
          </a:bodyPr>
          <a:lstStyle/>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Para Ulama’,</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Semua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Pembesar</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Hakim-Hakim,</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Pegawai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Kerajaan dan Rakyat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Jelata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Baginda</a:t>
            </a:r>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Dari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Kalangan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Orang Islam dan </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Mereka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Beriman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Lelaki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dan Perempuan</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Di Dunia dan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Akhirat</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Dengan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Segala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RahmatMu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Wahai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Allah Yang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Maha</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Penyayang</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t>
            </a:r>
          </a:p>
          <a:p>
            <a:endPar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Ya Allah…</a:t>
            </a:r>
          </a:p>
          <a:p>
            <a:endParaRPr lang="en-US" sz="14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endParaRPr>
          </a:p>
          <a:p>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Peliharakanlah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Juga Raja Muda Kami</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Tengku Muhammad Ismail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Ibni</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p>
          <a:p>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Al-</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Wathiqu</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Billah</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Sultan </a:t>
            </a:r>
            <a:r>
              <a:rPr lang="en-US" sz="2600" dirty="0" err="1">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Mizan</a:t>
            </a:r>
            <a:r>
              <a:rPr lang="en-US" sz="2600" dirty="0">
                <a:ln w="0">
                  <a:solidFill>
                    <a:schemeClr val="bg1"/>
                  </a:solidFill>
                </a:ln>
                <a:solidFill>
                  <a:schemeClr val="tx2">
                    <a:lumMod val="75000"/>
                  </a:schemeClr>
                </a:solidFill>
                <a:effectLst>
                  <a:glow rad="152400">
                    <a:srgbClr val="FFFF00">
                      <a:alpha val="72000"/>
                    </a:srgbClr>
                  </a:glow>
                  <a:outerShdw blurRad="38100" dist="19050" dir="2700000" algn="tl" rotWithShape="0">
                    <a:schemeClr val="dk1">
                      <a:alpha val="40000"/>
                    </a:schemeClr>
                  </a:outerShdw>
                </a:effectLst>
                <a:latin typeface="Arial Black" panose="020B0A04020102020204" pitchFamily="34" charset="0"/>
                <a:ea typeface="Yu Gothic UI Semilight" panose="020B0400000000000000" pitchFamily="34" charset="-128"/>
                <a:cs typeface="Times New Roman" panose="02020603050405020304" pitchFamily="18" charset="0"/>
              </a:rPr>
              <a:t> Zainal Abidin</a:t>
            </a:r>
          </a:p>
        </p:txBody>
      </p:sp>
      <p:pic>
        <p:nvPicPr>
          <p:cNvPr id="2" name="Picture 1" descr="Logo&#10;&#10;Description automatically generated">
            <a:extLst>
              <a:ext uri="{FF2B5EF4-FFF2-40B4-BE49-F238E27FC236}">
                <a16:creationId xmlns:a16="http://schemas.microsoft.com/office/drawing/2014/main" xmlns="" id="{B8963664-E92E-151D-ADC7-19A46B68E7A3}"/>
              </a:ext>
            </a:extLst>
          </p:cNvPr>
          <p:cNvPicPr>
            <a:picLocks noChangeAspect="1"/>
          </p:cNvPicPr>
          <p:nvPr/>
        </p:nvPicPr>
        <p:blipFill rotWithShape="1">
          <a:blip r:embed="rId3" cstate="print">
            <a:extLst>
              <a:ext uri="{BEBA8EAE-BF5A-486C-A8C5-ECC9F3942E4B}">
                <a14:imgProps xmlns:a14="http://schemas.microsoft.com/office/drawing/2010/main">
                  <a14:imgLayer r:embed="rId4">
                    <a14:imgEffect>
                      <a14:backgroundRemoval t="12758" b="86492" l="18000" r="82000">
                        <a14:foregroundMark x1="48500" y1="39400" x2="48500" y2="39400"/>
                        <a14:foregroundMark x1="50250" y1="29268" x2="50250" y2="29268"/>
                        <a14:foregroundMark x1="36875" y1="16135" x2="36875" y2="16135"/>
                        <a14:foregroundMark x1="63250" y1="15009" x2="63250" y2="15009"/>
                        <a14:foregroundMark x1="38125" y1="13884" x2="38125" y2="13884"/>
                        <a14:foregroundMark x1="61500" y1="13133" x2="61500" y2="13133"/>
                        <a14:foregroundMark x1="38125" y1="12758" x2="38125" y2="12758"/>
                        <a14:foregroundMark x1="49750" y1="22139" x2="49750" y2="22139"/>
                        <a14:foregroundMark x1="60000" y1="43902" x2="60000" y2="43902"/>
                        <a14:foregroundMark x1="40125" y1="42777" x2="40125" y2="42777"/>
                        <a14:foregroundMark x1="51000" y1="65103" x2="51000" y2="65103"/>
                        <a14:foregroundMark x1="47125" y1="84615" x2="47125" y2="84615"/>
                        <a14:foregroundMark x1="42625" y1="84615" x2="42625" y2="84615"/>
                        <a14:foregroundMark x1="55500" y1="84991" x2="55500" y2="84991"/>
                        <a14:foregroundMark x1="53500" y1="86492" x2="53500" y2="86492"/>
                      </a14:backgroundRemoval>
                    </a14:imgEffect>
                  </a14:imgLayer>
                </a14:imgProps>
              </a:ext>
              <a:ext uri="{28A0092B-C50C-407E-A947-70E740481C1C}">
                <a14:useLocalDpi xmlns:a14="http://schemas.microsoft.com/office/drawing/2010/main" val="0"/>
              </a:ext>
            </a:extLst>
          </a:blip>
          <a:srcRect l="10000" t="7974" r="10000" b="7974"/>
          <a:stretch/>
        </p:blipFill>
        <p:spPr>
          <a:xfrm>
            <a:off x="6705600" y="30480"/>
            <a:ext cx="2534920" cy="1774444"/>
          </a:xfrm>
          <a:prstGeom prst="rect">
            <a:avLst/>
          </a:prstGeom>
          <a:effectLst>
            <a:glow rad="317500">
              <a:schemeClr val="bg1">
                <a:alpha val="70000"/>
              </a:schemeClr>
            </a:glow>
          </a:effectLst>
        </p:spPr>
      </p:pic>
    </p:spTree>
    <p:extLst>
      <p:ext uri="{BB962C8B-B14F-4D97-AF65-F5344CB8AC3E}">
        <p14:creationId xmlns:p14="http://schemas.microsoft.com/office/powerpoint/2010/main" val="13342888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16000" r="-16000"/>
          </a:stretch>
        </a:blipFill>
        <a:effectLst/>
      </p:bgPr>
    </p:bg>
    <p:spTree>
      <p:nvGrpSpPr>
        <p:cNvPr id="1" name=""/>
        <p:cNvGrpSpPr/>
        <p:nvPr/>
      </p:nvGrpSpPr>
      <p:grpSpPr>
        <a:xfrm>
          <a:off x="0" y="0"/>
          <a:ext cx="0" cy="0"/>
          <a:chOff x="0" y="0"/>
          <a:chExt cx="0" cy="0"/>
        </a:xfrm>
      </p:grpSpPr>
      <p:sp>
        <p:nvSpPr>
          <p:cNvPr id="7" name="Rectangle 6"/>
          <p:cNvSpPr/>
          <p:nvPr/>
        </p:nvSpPr>
        <p:spPr>
          <a:xfrm>
            <a:off x="3045296" y="148310"/>
            <a:ext cx="3203848" cy="792088"/>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US"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rPr>
              <a:t>DOA</a:t>
            </a:r>
            <a:endParaRPr lang="ms-MY" sz="6000" b="1" dirty="0">
              <a:ln>
                <a:solidFill>
                  <a:prstClr val="white"/>
                </a:solidFill>
              </a:ln>
              <a:solidFill>
                <a:prstClr val="white"/>
              </a:solidFill>
              <a:effectLst>
                <a:glow rad="101600">
                  <a:prstClr val="black">
                    <a:alpha val="60000"/>
                  </a:prstClr>
                </a:glow>
                <a:outerShdw blurRad="38100" dist="38100" dir="2700000" algn="tl">
                  <a:srgbClr val="000000">
                    <a:alpha val="43137"/>
                  </a:srgbClr>
                </a:outerShdw>
              </a:effectLst>
              <a:latin typeface="Arial Black" pitchFamily="34" charset="0"/>
            </a:endParaRPr>
          </a:p>
        </p:txBody>
      </p:sp>
      <p:sp>
        <p:nvSpPr>
          <p:cNvPr id="5" name="Rectangle 4"/>
          <p:cNvSpPr/>
          <p:nvPr/>
        </p:nvSpPr>
        <p:spPr>
          <a:xfrm>
            <a:off x="381000" y="1143000"/>
            <a:ext cx="8532440" cy="5632311"/>
          </a:xfrm>
          <a:prstGeom prst="rect">
            <a:avLst/>
          </a:prstGeom>
          <a:noFill/>
          <a:ln>
            <a:noFill/>
          </a:ln>
        </p:spPr>
        <p:style>
          <a:lnRef idx="1">
            <a:schemeClr val="accent4"/>
          </a:lnRef>
          <a:fillRef idx="2">
            <a:schemeClr val="accent4"/>
          </a:fillRef>
          <a:effectRef idx="1">
            <a:schemeClr val="accent4"/>
          </a:effectRef>
          <a:fontRef idx="minor">
            <a:schemeClr val="dk1"/>
          </a:fontRef>
        </p:style>
        <p:txBody>
          <a:bodyPr wrap="square">
            <a:spAutoFit/>
          </a:bodyPr>
          <a:lstStyle/>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أَعِزَّ الإِسْلاَمَ وَالْمُسْلِمِيْنَ، وَأَذِلَّ الْمُعْتَدِيْنَ الظَّالِمِيْنَ، وَدَمِّرْ أَعْدَائَكَ أَعْدَاءَ الدِّيْنَ، وَانْصُرْنَا عَلَيْهِمْ يَا رَبَّ الْعَالَمِيْنَ</a:t>
            </a:r>
          </a:p>
          <a:p>
            <a:pPr algn="ctr" rtl="1"/>
            <a:r>
              <a:rPr lang="ar-EG"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rPr>
              <a:t>اللَّهُمَّ انْصُرْ إِخْوَانَنَا الْمُسْلِمِيْنَ وَالْمُجَاهِدِيْنَ فِيْ فَلَسْطِيْن وَفِيْ كُلِّ مَكَانٍ.</a:t>
            </a:r>
            <a:endParaRPr lang="en-US" sz="6000" b="1" dirty="0">
              <a:solidFill>
                <a:srgbClr val="FFFF00"/>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Tree>
    <p:extLst>
      <p:ext uri="{BB962C8B-B14F-4D97-AF65-F5344CB8AC3E}">
        <p14:creationId xmlns:p14="http://schemas.microsoft.com/office/powerpoint/2010/main" val="1774969998"/>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3" y="1143000"/>
            <a:ext cx="8199911" cy="3701013"/>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Ya Rahman, Ya Rahim</a:t>
            </a:r>
          </a:p>
          <a:p>
            <a:pPr algn="just"/>
            <a:endParaRPr lang="ms-MY" sz="1050" b="1" dirty="0">
              <a:solidFill>
                <a:srgbClr val="FF0000"/>
              </a:solidFill>
            </a:endParaRPr>
          </a:p>
          <a:p>
            <a:pPr algn="just"/>
            <a:r>
              <a:rPr lang="ms-MY" sz="3200" b="1" dirty="0">
                <a:solidFill>
                  <a:schemeClr val="accent5">
                    <a:lumMod val="50000"/>
                  </a:schemeClr>
                </a:solidFill>
              </a:rPr>
              <a:t>Perbaikilah hubungan  sesama kami dengan penuh kasih sayang.  Limpahkanlah dalam kehidupan keluarga kami ketenangan dan kebahagiaan, Semangat muafakat dalam kejiranan, Para remaja yang teguh iman, tinggi ilmu dan mulia akhlaknya.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284728130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1000" b="-1000"/>
          </a:stretch>
        </a:blipFill>
        <a:effectLst/>
      </p:bgPr>
    </p:bg>
    <p:spTree>
      <p:nvGrpSpPr>
        <p:cNvPr id="1" name=""/>
        <p:cNvGrpSpPr/>
        <p:nvPr/>
      </p:nvGrpSpPr>
      <p:grpSpPr>
        <a:xfrm>
          <a:off x="0" y="0"/>
          <a:ext cx="0" cy="0"/>
          <a:chOff x="0" y="0"/>
          <a:chExt cx="0" cy="0"/>
        </a:xfrm>
      </p:grpSpPr>
      <p:sp>
        <p:nvSpPr>
          <p:cNvPr id="3" name="Rectangle 2"/>
          <p:cNvSpPr/>
          <p:nvPr/>
        </p:nvSpPr>
        <p:spPr>
          <a:xfrm>
            <a:off x="214370" y="828111"/>
            <a:ext cx="8701030" cy="3139321"/>
          </a:xfrm>
          <a:prstGeom prst="rect">
            <a:avLst/>
          </a:prstGeom>
          <a:solidFill>
            <a:srgbClr val="002060">
              <a:alpha val="48000"/>
            </a:srgbClr>
          </a:solidFill>
        </p:spPr>
        <p:txBody>
          <a:bodyPr wrap="square">
            <a:spAutoFit/>
          </a:bodyPr>
          <a:lstStyle/>
          <a:p>
            <a:pPr algn="ctr" rtl="1"/>
            <a:r>
              <a:rPr lang="ar-SA" sz="66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 اَللَّهُمَّ صَلِّ وَسَلِّمْ عَلٰى سَيِّدِنَا مُحَمّدٍ وَعَلَى آلِهِ وَأَصْحَابِهِ وَمَنْ تَبِعَهُمْ بِإِحْسَانٍ إِلَى يَوْمِ الدّيْن</a:t>
            </a:r>
            <a:endParaRPr lang="ar-SA" sz="72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4" name="TextBox 3"/>
          <p:cNvSpPr txBox="1"/>
          <p:nvPr/>
        </p:nvSpPr>
        <p:spPr>
          <a:xfrm>
            <a:off x="230136" y="3749457"/>
            <a:ext cx="8701030" cy="3108543"/>
          </a:xfrm>
          <a:prstGeom prst="rect">
            <a:avLst/>
          </a:prstGeom>
          <a:solidFill>
            <a:schemeClr val="bg1">
              <a:alpha val="49000"/>
            </a:schemeClr>
          </a:solidFill>
          <a:ln w="57150">
            <a:noFill/>
          </a:ln>
        </p:spPr>
        <p:txBody>
          <a:bodyPr wrap="square">
            <a:spAutoFit/>
          </a:bodyPr>
          <a:lstStyle/>
          <a:p>
            <a:pPr algn="ctr" fontAlgn="auto">
              <a:spcBef>
                <a:spcPts val="0"/>
              </a:spcBef>
              <a:spcAft>
                <a:spcPts val="0"/>
              </a:spcAft>
              <a:defRPr/>
            </a:pP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Ya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Allah</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selawat</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salam</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junjungan</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kami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Muhammad dan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atas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keluarga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dan para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sahabatnya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serta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orang-orang</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yang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mengikuti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mereka</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secara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baik</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hingga</a:t>
            </a:r>
            <a:r>
              <a:rPr lang="es-ES" sz="3200" dirty="0" smtClean="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hari</a:t>
            </a:r>
            <a:r>
              <a:rPr lang="es-ES" sz="32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 </a:t>
            </a:r>
            <a:r>
              <a:rPr lang="es-ES" sz="3200" dirty="0" err="1">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kiamat</a:t>
            </a:r>
            <a:r>
              <a:rPr lang="es-ES" sz="3600" dirty="0">
                <a:ln w="9525" cmpd="sng">
                  <a:solidFill>
                    <a:sysClr val="windowText" lastClr="000000"/>
                  </a:solidFill>
                  <a:prstDash val="solid"/>
                </a:ln>
                <a:solidFill>
                  <a:srgbClr val="00B0F0"/>
                </a:solidFill>
                <a:effectLst>
                  <a:glow rad="101600">
                    <a:schemeClr val="tx1">
                      <a:alpha val="60000"/>
                    </a:schemeClr>
                  </a:glow>
                  <a:outerShdw blurRad="63500" dir="3600000" algn="tl" rotWithShape="0">
                    <a:srgbClr val="000000">
                      <a:alpha val="70000"/>
                    </a:srgbClr>
                  </a:outerShdw>
                </a:effectLst>
                <a:latin typeface="Arial Black" pitchFamily="34" charset="0"/>
                <a:ea typeface="Arial Unicode MS" pitchFamily="34" charset="-128"/>
                <a:cs typeface="Arial" pitchFamily="34" charset="0"/>
              </a:rPr>
              <a:t>.</a:t>
            </a:r>
          </a:p>
        </p:txBody>
      </p:sp>
      <p:sp>
        <p:nvSpPr>
          <p:cNvPr id="6" name="Rectangle 5"/>
          <p:cNvSpPr/>
          <p:nvPr/>
        </p:nvSpPr>
        <p:spPr>
          <a:xfrm>
            <a:off x="214370" y="150358"/>
            <a:ext cx="8701030" cy="553998"/>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Selawat</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Ke</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Atas</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0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Nabi</a:t>
            </a:r>
            <a:r>
              <a:rPr lang="en-US" sz="30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Muhammad SAW</a:t>
            </a:r>
          </a:p>
        </p:txBody>
      </p:sp>
    </p:spTree>
    <p:extLst>
      <p:ext uri="{BB962C8B-B14F-4D97-AF65-F5344CB8AC3E}">
        <p14:creationId xmlns:p14="http://schemas.microsoft.com/office/powerpoint/2010/main" val="1343944751"/>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842427"/>
            <a:ext cx="8199911" cy="3200876"/>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a:t>
            </a:r>
          </a:p>
          <a:p>
            <a:pPr algn="just"/>
            <a:endParaRPr lang="ms-MY" sz="1000" b="1" dirty="0">
              <a:solidFill>
                <a:schemeClr val="accent5">
                  <a:lumMod val="50000"/>
                </a:schemeClr>
              </a:solidFill>
            </a:endParaRPr>
          </a:p>
          <a:p>
            <a:pPr algn="just"/>
            <a:r>
              <a:rPr lang="ms-MY" sz="3200" b="1" dirty="0">
                <a:solidFill>
                  <a:schemeClr val="accent5">
                    <a:lumMod val="50000"/>
                  </a:schemeClr>
                </a:solidFill>
              </a:rPr>
              <a:t>Kami pohon kehadrat-Mu agar mantapkanlah pegangan kami menurut ajaran Ahli Sunnah Waljamaah dan jadikanlah kami sentiasa istiqamah dalam melaksanakan segala perintah-Mu. . </a:t>
            </a:r>
            <a:endParaRPr lang="ms-MY" sz="3200" b="1" dirty="0">
              <a:solidFill>
                <a:schemeClr val="tx1"/>
              </a:solidFill>
            </a:endParaRP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118876318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7000"/>
            <a:lum/>
          </a:blip>
          <a:srcRect/>
          <a:stretch>
            <a:fillRect l="-6000" r="-6000"/>
          </a:stretch>
        </a:blipFill>
        <a:effectLst/>
      </p:bgPr>
    </p:bg>
    <p:spTree>
      <p:nvGrpSpPr>
        <p:cNvPr id="1" name=""/>
        <p:cNvGrpSpPr/>
        <p:nvPr/>
      </p:nvGrpSpPr>
      <p:grpSpPr>
        <a:xfrm>
          <a:off x="0" y="0"/>
          <a:ext cx="0" cy="0"/>
          <a:chOff x="0" y="0"/>
          <a:chExt cx="0" cy="0"/>
        </a:xfrm>
      </p:grpSpPr>
      <p:sp>
        <p:nvSpPr>
          <p:cNvPr id="4" name="Rectangle 3"/>
          <p:cNvSpPr/>
          <p:nvPr/>
        </p:nvSpPr>
        <p:spPr>
          <a:xfrm>
            <a:off x="472044" y="914400"/>
            <a:ext cx="8199911" cy="5178341"/>
          </a:xfrm>
          <a:prstGeom prst="rect">
            <a:avLst/>
          </a:prstGeom>
          <a:gradFill>
            <a:gsLst>
              <a:gs pos="41000">
                <a:srgbClr val="D6C6ED">
                  <a:alpha val="63000"/>
                </a:srgbClr>
              </a:gs>
              <a:gs pos="0">
                <a:schemeClr val="accent4">
                  <a:lumMod val="20000"/>
                  <a:lumOff val="80000"/>
                  <a:alpha val="76000"/>
                </a:schemeClr>
              </a:gs>
              <a:gs pos="47000">
                <a:schemeClr val="accent4">
                  <a:tint val="37000"/>
                  <a:satMod val="300000"/>
                  <a:alpha val="70000"/>
                </a:schemeClr>
              </a:gs>
              <a:gs pos="73000">
                <a:schemeClr val="accent4">
                  <a:lumMod val="20000"/>
                  <a:lumOff val="80000"/>
                  <a:alpha val="85000"/>
                </a:schemeClr>
              </a:gs>
            </a:gsLst>
            <a:lin ang="16200000" scaled="0"/>
          </a:gradFill>
          <a:effectLst>
            <a:outerShdw dir="5400000" rotWithShape="0">
              <a:srgbClr val="000000">
                <a:alpha val="47000"/>
              </a:srgbClr>
            </a:outerShdw>
          </a:effectLst>
          <a:scene3d>
            <a:camera prst="orthographicFront"/>
            <a:lightRig rig="threePt" dir="t"/>
          </a:scene3d>
          <a:sp3d>
            <a:bevelT w="12700"/>
          </a:sp3d>
        </p:spPr>
        <p:style>
          <a:lnRef idx="1">
            <a:schemeClr val="accent4"/>
          </a:lnRef>
          <a:fillRef idx="2">
            <a:schemeClr val="accent4"/>
          </a:fillRef>
          <a:effectRef idx="1">
            <a:schemeClr val="accent4"/>
          </a:effectRef>
          <a:fontRef idx="minor">
            <a:schemeClr val="dk1"/>
          </a:fontRef>
        </p:style>
        <p:txBody>
          <a:bodyPr wrap="square">
            <a:spAutoFit/>
          </a:bodyPr>
          <a:lstStyle/>
          <a:p>
            <a:pPr algn="just"/>
            <a:r>
              <a:rPr lang="ms-MY" sz="3200" b="1" dirty="0">
                <a:solidFill>
                  <a:srgbClr val="FF0000"/>
                </a:solidFill>
              </a:rPr>
              <a:t>Ya Allah, </a:t>
            </a:r>
          </a:p>
          <a:p>
            <a:pPr algn="just"/>
            <a:endParaRPr lang="ms-MY" sz="1050" b="1" dirty="0">
              <a:solidFill>
                <a:srgbClr val="FF0000"/>
              </a:solidFill>
            </a:endParaRPr>
          </a:p>
          <a:p>
            <a:pPr algn="just"/>
            <a:r>
              <a:rPr lang="ms-MY" sz="3200" b="1" dirty="0">
                <a:solidFill>
                  <a:schemeClr val="accent5">
                    <a:lumMod val="50000"/>
                  </a:schemeClr>
                </a:solidFill>
              </a:rPr>
              <a:t>Perkukuhkan perpaduan umat Islam di negeri Terengganu. Jadikanlah negeri ini negeri yang aman, maju lagi diberkati. Bukakanlah pintu-pintu rezeki dari segala penjuru. Kurniakanlah kepada kami nikmat kesejahteraan yang berterusan. Jauhkanlah negeri kami ini daripada segala malapetaka, musibah dan apa jua kemurkaan-Mu.. </a:t>
            </a:r>
          </a:p>
          <a:p>
            <a:pPr algn="ctr"/>
            <a:r>
              <a:rPr lang="ms-MY" sz="3200" b="1" dirty="0">
                <a:solidFill>
                  <a:schemeClr val="tx1"/>
                </a:solidFill>
              </a:rPr>
              <a:t>Amin Ya Rabbal alamin</a:t>
            </a:r>
          </a:p>
        </p:txBody>
      </p:sp>
      <p:sp>
        <p:nvSpPr>
          <p:cNvPr id="5" name="Rectangle 4"/>
          <p:cNvSpPr/>
          <p:nvPr/>
        </p:nvSpPr>
        <p:spPr>
          <a:xfrm>
            <a:off x="152400" y="11430"/>
            <a:ext cx="2057400" cy="830997"/>
          </a:xfrm>
          <a:prstGeom prst="rect">
            <a:avLst/>
          </a:prstGeom>
          <a:noFill/>
        </p:spPr>
        <p:txBody>
          <a:bodyPr wrap="square" lIns="91440" tIns="45720" rIns="91440" bIns="45720">
            <a:spAutoFit/>
          </a:bodyPr>
          <a:lstStyle/>
          <a:p>
            <a:pPr algn="ctr"/>
            <a:r>
              <a:rPr lang="en-US" sz="4800" b="1" dirty="0">
                <a:ln w="900" cmpd="sng">
                  <a:solidFill>
                    <a:schemeClr val="accent1">
                      <a:satMod val="190000"/>
                      <a:alpha val="55000"/>
                    </a:schemeClr>
                  </a:solidFill>
                  <a:prstDash val="solid"/>
                </a:ln>
                <a:solidFill>
                  <a:schemeClr val="accent1">
                    <a:satMod val="200000"/>
                    <a:tint val="3000"/>
                  </a:schemeClr>
                </a:solidFill>
                <a:effectLst>
                  <a:innerShdw blurRad="101600" dist="76200" dir="5400000">
                    <a:schemeClr val="accent1">
                      <a:satMod val="190000"/>
                      <a:tint val="100000"/>
                      <a:alpha val="74000"/>
                    </a:schemeClr>
                  </a:innerShdw>
                </a:effectLst>
              </a:rPr>
              <a:t>DOA …</a:t>
            </a:r>
          </a:p>
        </p:txBody>
      </p:sp>
    </p:spTree>
    <p:extLst>
      <p:ext uri="{BB962C8B-B14F-4D97-AF65-F5344CB8AC3E}">
        <p14:creationId xmlns:p14="http://schemas.microsoft.com/office/powerpoint/2010/main" val="3464476549"/>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22000"/>
            <a:lum/>
          </a:blip>
          <a:srcRect/>
          <a:stretch>
            <a:fillRect l="-6000" r="-6000"/>
          </a:stretch>
        </a:blipFill>
        <a:effectLst/>
      </p:bgPr>
    </p:bg>
    <p:spTree>
      <p:nvGrpSpPr>
        <p:cNvPr id="1" name=""/>
        <p:cNvGrpSpPr/>
        <p:nvPr/>
      </p:nvGrpSpPr>
      <p:grpSpPr>
        <a:xfrm>
          <a:off x="0" y="0"/>
          <a:ext cx="0" cy="0"/>
          <a:chOff x="0" y="0"/>
          <a:chExt cx="0" cy="0"/>
        </a:xfrm>
      </p:grpSpPr>
      <p:sp>
        <p:nvSpPr>
          <p:cNvPr id="5" name="Text Box 60"/>
          <p:cNvSpPr txBox="1">
            <a:spLocks noChangeArrowheads="1"/>
          </p:cNvSpPr>
          <p:nvPr/>
        </p:nvSpPr>
        <p:spPr bwMode="auto">
          <a:xfrm>
            <a:off x="228600" y="1143000"/>
            <a:ext cx="8735886" cy="4801314"/>
          </a:xfrm>
          <a:prstGeom prst="rect">
            <a:avLst/>
          </a:prstGeom>
          <a:noFill/>
          <a:ln>
            <a:noFill/>
            <a:headEnd/>
            <a:tailEnd/>
          </a:ln>
        </p:spPr>
        <p:style>
          <a:lnRef idx="1">
            <a:schemeClr val="accent4"/>
          </a:lnRef>
          <a:fillRef idx="2">
            <a:schemeClr val="accent4"/>
          </a:fillRef>
          <a:effectRef idx="1">
            <a:schemeClr val="accent4"/>
          </a:effectRef>
          <a:fontRef idx="minor">
            <a:schemeClr val="dk1"/>
          </a:fontRef>
        </p:style>
        <p:txBody>
          <a:bodyPr wrap="square">
            <a:spAutoFit/>
          </a:bodyPr>
          <a:lstStyle/>
          <a:p>
            <a:pPr algn="ctr">
              <a:defRPr/>
            </a:pPr>
            <a:r>
              <a:rPr lang="ar-SA" sz="5400" b="1" dirty="0">
                <a:ln w="1905"/>
                <a:solidFill>
                  <a:srgbClr val="C00000"/>
                </a:solidFill>
                <a:effectLst>
                  <a:innerShdw blurRad="69850" dist="43180" dir="5400000">
                    <a:srgbClr val="000000">
                      <a:alpha val="65000"/>
                    </a:srgbClr>
                  </a:innerShdw>
                </a:effectLst>
                <a:cs typeface="Traditional Arabic" pitchFamily="2" charset="-78"/>
              </a:rPr>
              <a:t>رَبَّنَ</a:t>
            </a:r>
            <a:r>
              <a:rPr lang="ar-EG" sz="5400" b="1" dirty="0">
                <a:ln w="1905"/>
                <a:solidFill>
                  <a:srgbClr val="C00000"/>
                </a:solidFill>
                <a:effectLst>
                  <a:innerShdw blurRad="69850" dist="43180" dir="5400000">
                    <a:srgbClr val="000000">
                      <a:alpha val="65000"/>
                    </a:srgbClr>
                  </a:innerShdw>
                </a:effectLst>
                <a:cs typeface="Traditional Arabic" pitchFamily="2" charset="-78"/>
              </a:rPr>
              <a:t>ا آتِنَا فِي الدُّنْيَا حَسَنَةً وَفِي الآخِرَةِ حَسَنَةً </a:t>
            </a:r>
            <a:endParaRPr lang="en-US" sz="5400" b="1" dirty="0">
              <a:ln w="1905"/>
              <a:solidFill>
                <a:srgbClr val="C00000"/>
              </a:solidFill>
              <a:effectLst>
                <a:innerShdw blurRad="69850" dist="43180" dir="5400000">
                  <a:srgbClr val="000000">
                    <a:alpha val="65000"/>
                  </a:srgbClr>
                </a:innerShdw>
              </a:effectLst>
              <a:cs typeface="Traditional Arabic" pitchFamily="2" charset="-78"/>
            </a:endParaRPr>
          </a:p>
          <a:p>
            <a:pPr algn="ctr">
              <a:defRPr/>
            </a:pPr>
            <a:r>
              <a:rPr lang="ar-EG" sz="5400" b="1" dirty="0">
                <a:ln w="1905"/>
                <a:solidFill>
                  <a:srgbClr val="C00000"/>
                </a:solidFill>
                <a:effectLst>
                  <a:innerShdw blurRad="69850" dist="43180" dir="5400000">
                    <a:srgbClr val="000000">
                      <a:alpha val="65000"/>
                    </a:srgbClr>
                  </a:innerShdw>
                </a:effectLst>
                <a:cs typeface="Traditional Arabic" pitchFamily="2" charset="-78"/>
              </a:rPr>
              <a:t> وَقِنَا عَذَابَ النَّارِ</a:t>
            </a:r>
            <a:endParaRPr lang="en-US" sz="5400" b="1" dirty="0">
              <a:solidFill>
                <a:srgbClr val="C00000"/>
              </a:solidFill>
              <a:effectLst>
                <a:glow rad="101600">
                  <a:prstClr val="black">
                    <a:alpha val="60000"/>
                  </a:prstClr>
                </a:glow>
                <a:outerShdw blurRad="38100" dist="38100" dir="2700000" algn="tl">
                  <a:srgbClr val="000000">
                    <a:alpha val="43137"/>
                  </a:srgbClr>
                </a:outerShdw>
              </a:effectLst>
              <a:cs typeface="Traditional Arabic" pitchFamily="2" charset="-78"/>
            </a:endParaRPr>
          </a:p>
          <a:p>
            <a:pPr algn="ctr">
              <a:defRPr/>
            </a:pP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Kurniakanlah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Kepada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Dunia</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Dan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Kebaikan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Di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Akhirat</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Serta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Hindarilah</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Kami Dari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Seksaan</a:t>
            </a:r>
            <a:r>
              <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 </a:t>
            </a:r>
            <a:r>
              <a:rPr lang="en-US" sz="2400" b="1" spc="300" dirty="0" err="1">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rPr>
              <a:t>Neraka</a:t>
            </a:r>
            <a:endParaRPr lang="en-US" sz="24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latin typeface="Arial Black" pitchFamily="34" charset="0"/>
              <a:cs typeface="Arial" charset="0"/>
            </a:endParaRPr>
          </a:p>
          <a:p>
            <a:pPr algn="ctr">
              <a:defRPr/>
            </a:pPr>
            <a:endParaRPr lang="en-US" sz="2800" b="1" spc="300" dirty="0">
              <a:ln w="11430" cmpd="sng">
                <a:solidFill>
                  <a:schemeClr val="accent1">
                    <a:tint val="10000"/>
                  </a:schemeClr>
                </a:solidFill>
                <a:prstDash val="solid"/>
                <a:miter lim="800000"/>
              </a:ln>
              <a:gradFill>
                <a:gsLst>
                  <a:gs pos="10000">
                    <a:schemeClr val="accent1">
                      <a:tint val="83000"/>
                      <a:shade val="100000"/>
                      <a:satMod val="200000"/>
                    </a:schemeClr>
                  </a:gs>
                  <a:gs pos="75000">
                    <a:schemeClr val="accent1">
                      <a:tint val="100000"/>
                      <a:shade val="50000"/>
                      <a:satMod val="150000"/>
                    </a:schemeClr>
                  </a:gs>
                </a:gsLst>
                <a:lin ang="5400000"/>
              </a:gradFill>
              <a:effectLst>
                <a:glow rad="45500">
                  <a:schemeClr val="accent1">
                    <a:satMod val="220000"/>
                    <a:alpha val="35000"/>
                  </a:schemeClr>
                </a:glow>
              </a:effectLst>
              <a:cs typeface="Traditional Arabic" pitchFamily="2" charset="-78"/>
            </a:endParaRPr>
          </a:p>
          <a:p>
            <a:pPr algn="ctr">
              <a:defRPr/>
            </a:pPr>
            <a:r>
              <a:rPr lang="ar-EG" sz="40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rPr>
              <a:t> </a:t>
            </a:r>
            <a:r>
              <a:rPr lang="ar-EG"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rPr>
              <a:t>وَصَلَّى اللهُ عَلىَ سَيِّدِنَا مُحَمَّدٍ وَعَلىَ آلِهِ وَصَحْبِهِ وَسَلَّمْ.</a:t>
            </a:r>
            <a:endParaRPr lang="en-US" sz="4400" b="1" dirty="0">
              <a:ln w="1905"/>
              <a:gradFill>
                <a:gsLst>
                  <a:gs pos="0">
                    <a:schemeClr val="accent6">
                      <a:shade val="20000"/>
                      <a:satMod val="200000"/>
                    </a:schemeClr>
                  </a:gs>
                  <a:gs pos="78000">
                    <a:schemeClr val="accent6">
                      <a:tint val="90000"/>
                      <a:shade val="89000"/>
                      <a:satMod val="220000"/>
                    </a:schemeClr>
                  </a:gs>
                  <a:gs pos="100000">
                    <a:schemeClr val="accent6">
                      <a:tint val="12000"/>
                      <a:satMod val="255000"/>
                    </a:schemeClr>
                  </a:gs>
                </a:gsLst>
                <a:lin ang="5400000"/>
              </a:gradFill>
              <a:effectLst>
                <a:innerShdw blurRad="69850" dist="43180" dir="5400000">
                  <a:srgbClr val="000000">
                    <a:alpha val="65000"/>
                  </a:srgbClr>
                </a:innerShdw>
              </a:effectLst>
              <a:cs typeface="Traditional Arabic" pitchFamily="2" charset="-78"/>
            </a:endParaRPr>
          </a:p>
          <a:p>
            <a:pPr algn="ctr">
              <a:defRPr/>
            </a:pPr>
            <a:endParaRPr lang="en-US" sz="1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endParaRPr>
          </a:p>
          <a:p>
            <a:pPr algn="ctr">
              <a:defRPr/>
            </a:pPr>
            <a:r>
              <a:rPr lang="ar-EG" sz="40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 وَالْحَمْدُ للهِ رَبِّ </a:t>
            </a:r>
            <a:r>
              <a:rPr lang="ar-EG" sz="36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cs typeface="Traditional Arabic" pitchFamily="2" charset="-78"/>
              </a:rPr>
              <a:t>الْعَالَمِيْنَ</a:t>
            </a:r>
            <a:endParaRPr lang="en-US" sz="3600" b="1" dirty="0">
              <a:solidFill>
                <a:schemeClr val="bg1">
                  <a:lumMod val="50000"/>
                </a:schemeClr>
              </a:solidFill>
              <a:effectLst>
                <a:glow rad="101600">
                  <a:prstClr val="black">
                    <a:alpha val="60000"/>
                  </a:prstClr>
                </a:glow>
                <a:outerShdw blurRad="38100" dist="38100" dir="2700000" algn="tl">
                  <a:srgbClr val="000000">
                    <a:alpha val="43137"/>
                  </a:srgbClr>
                </a:outerShdw>
              </a:effectLst>
              <a:cs typeface="Traditional Arabic" pitchFamily="2" charset="-78"/>
            </a:endParaRPr>
          </a:p>
        </p:txBody>
      </p:sp>
      <p:sp>
        <p:nvSpPr>
          <p:cNvPr id="6" name="Rectangle 5"/>
          <p:cNvSpPr/>
          <p:nvPr/>
        </p:nvSpPr>
        <p:spPr>
          <a:xfrm>
            <a:off x="0" y="152400"/>
            <a:ext cx="4267200" cy="646331"/>
          </a:xfrm>
          <a:prstGeom prst="rect">
            <a:avLst/>
          </a:prstGeom>
          <a:noFill/>
        </p:spPr>
        <p:txBody>
          <a:bodyPr wrap="square" lIns="91440" tIns="45720" rIns="91440" bIns="45720">
            <a:spAutoFit/>
            <a:scene3d>
              <a:camera prst="orthographicFront"/>
              <a:lightRig rig="glow" dir="tl">
                <a:rot lat="0" lon="0" rev="5400000"/>
              </a:lightRig>
            </a:scene3d>
            <a:sp3d contourW="12700">
              <a:bevelT w="25400" h="25400"/>
              <a:contourClr>
                <a:schemeClr val="accent6">
                  <a:shade val="73000"/>
                </a:schemeClr>
              </a:contourClr>
            </a:sp3d>
          </a:bodyPr>
          <a:lstStyle/>
          <a:p>
            <a:pPr algn="ctr"/>
            <a:r>
              <a:rPr lang="en-US" sz="3600" b="1" dirty="0">
                <a:ln w="11430"/>
                <a:gradFill>
                  <a:gsLst>
                    <a:gs pos="0">
                      <a:schemeClr val="accent6">
                        <a:tint val="90000"/>
                        <a:satMod val="120000"/>
                      </a:schemeClr>
                    </a:gs>
                    <a:gs pos="25000">
                      <a:schemeClr val="accent6">
                        <a:tint val="93000"/>
                        <a:satMod val="120000"/>
                      </a:schemeClr>
                    </a:gs>
                    <a:gs pos="50000">
                      <a:schemeClr val="accent6">
                        <a:shade val="89000"/>
                        <a:satMod val="110000"/>
                      </a:schemeClr>
                    </a:gs>
                    <a:gs pos="75000">
                      <a:schemeClr val="accent6">
                        <a:tint val="93000"/>
                        <a:satMod val="120000"/>
                      </a:schemeClr>
                    </a:gs>
                    <a:gs pos="100000">
                      <a:schemeClr val="accent6">
                        <a:tint val="90000"/>
                        <a:satMod val="120000"/>
                      </a:schemeClr>
                    </a:gs>
                  </a:gsLst>
                  <a:lin ang="5400000"/>
                </a:gradFill>
                <a:effectLst>
                  <a:outerShdw blurRad="80000" dist="40000" dir="5040000" algn="tl">
                    <a:srgbClr val="000000">
                      <a:alpha val="30000"/>
                    </a:srgbClr>
                  </a:outerShdw>
                </a:effectLst>
              </a:rPr>
              <a:t>DOA PENUTUP…</a:t>
            </a:r>
          </a:p>
        </p:txBody>
      </p:sp>
    </p:spTree>
    <p:extLst>
      <p:ext uri="{BB962C8B-B14F-4D97-AF65-F5344CB8AC3E}">
        <p14:creationId xmlns:p14="http://schemas.microsoft.com/office/powerpoint/2010/main" val="160364421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457200" y="457200"/>
            <a:ext cx="8382000" cy="5976664"/>
          </a:xfrm>
          <a:prstGeom prst="rect">
            <a:avLst/>
          </a:prstGeom>
          <a:gradFill>
            <a:gsLst>
              <a:gs pos="0">
                <a:schemeClr val="accent1">
                  <a:tint val="50000"/>
                  <a:satMod val="300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4000" b="1" dirty="0">
              <a:ln/>
              <a:solidFill>
                <a:schemeClr val="accent3"/>
              </a:solidFill>
              <a:latin typeface="Monotype Corsiva" pitchFamily="66" charset="0"/>
              <a:cs typeface="Arial" pitchFamily="34" charset="0"/>
            </a:endParaRPr>
          </a:p>
          <a:p>
            <a:pPr algn="ctr">
              <a:defRPr/>
            </a:pPr>
            <a:r>
              <a:rPr lang="ar-SA" sz="48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cs typeface="Arial" pitchFamily="34" charset="0"/>
              </a:rPr>
              <a:t>عِبَادَ اللهِ!</a:t>
            </a:r>
          </a:p>
          <a:p>
            <a:pPr algn="ctr">
              <a:defRPr/>
            </a:pPr>
            <a:endParaRPr lang="en-MY" sz="1600" b="1" dirty="0">
              <a:ln/>
              <a:solidFill>
                <a:schemeClr val="accent3"/>
              </a:solidFill>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اُذْكُرُوْا اللهَ الْعَظِيْمَ يَذْكُرْكُمْ، </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r>
              <a:rPr lang="ar-SA"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rPr>
              <a:t>وَاشْكُرُوْهُ عَلَى نِعَمِهِ يَزِدْكُمْ،</a:t>
            </a:r>
            <a:endParaRPr lang="en-US" sz="5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US" sz="14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marL="1905" indent="-3175" algn="ctr" rtl="1">
              <a:lnSpc>
                <a:spcPct val="115000"/>
              </a:lnSpc>
              <a:spcAft>
                <a:spcPts val="0"/>
              </a:spcAft>
              <a:tabLst>
                <a:tab pos="2286000" algn="r"/>
              </a:tabLst>
            </a:pPr>
            <a:endParaRPr lang="en-MY" sz="16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Calibri" panose="020F0502020204030204" pitchFamily="34" charset="0"/>
              <a:ea typeface="Calibri" panose="020F0502020204030204" pitchFamily="34" charset="0"/>
            </a:endParaRPr>
          </a:p>
          <a:p>
            <a:pPr algn="ctr"/>
            <a:r>
              <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ea typeface="Calibri" panose="020F0502020204030204" pitchFamily="34" charset="0"/>
                <a:cs typeface="Calibri" panose="020F0502020204030204" pitchFamily="34" charset="0"/>
              </a:rPr>
              <a:t>وَلَذِكْرُ اللهِ أَكْبَرُ، وَاللهُ يَعْلَمُ مَا تَصْنَعُوْنَ</a:t>
            </a:r>
            <a:endParaRPr lang="ar-SA" sz="4800" b="1" dirty="0">
              <a:ln w="12700">
                <a:solidFill>
                  <a:schemeClr val="accent3">
                    <a:lumMod val="50000"/>
                  </a:schemeClr>
                </a:solidFill>
                <a:prstDash val="solid"/>
              </a:ln>
              <a:solidFill>
                <a:srgbClr val="FF0000"/>
              </a:solidFill>
              <a:effectLst>
                <a:innerShdw blurRad="177800">
                  <a:schemeClr val="accent3">
                    <a:lumMod val="50000"/>
                  </a:schemeClr>
                </a:innerShdw>
              </a:effectLst>
              <a:latin typeface="Monotype Corsiva" pitchFamily="66" charset="0"/>
              <a:cs typeface="Arial" pitchFamily="34" charset="0"/>
            </a:endParaRPr>
          </a:p>
        </p:txBody>
      </p:sp>
    </p:spTree>
    <p:extLst>
      <p:ext uri="{BB962C8B-B14F-4D97-AF65-F5344CB8AC3E}">
        <p14:creationId xmlns:p14="http://schemas.microsoft.com/office/powerpoint/2010/main" val="128397257"/>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6000" r="-6000"/>
          </a:stretch>
        </a:blip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3586" y="404664"/>
            <a:ext cx="8382000" cy="5976664"/>
          </a:xfrm>
          <a:prstGeom prst="rect">
            <a:avLst/>
          </a:prstGeom>
          <a:gradFill>
            <a:gsLst>
              <a:gs pos="0">
                <a:schemeClr val="accent1">
                  <a:tint val="50000"/>
                  <a:satMod val="300000"/>
                  <a:alpha val="34000"/>
                </a:schemeClr>
              </a:gs>
              <a:gs pos="0">
                <a:schemeClr val="accent1">
                  <a:tint val="37000"/>
                  <a:satMod val="300000"/>
                  <a:alpha val="23000"/>
                </a:schemeClr>
              </a:gs>
              <a:gs pos="0">
                <a:schemeClr val="accent1">
                  <a:tint val="15000"/>
                  <a:satMod val="350000"/>
                  <a:alpha val="32000"/>
                </a:schemeClr>
              </a:gs>
            </a:gsLst>
          </a:gradFill>
          <a:ln>
            <a:headEnd/>
            <a:tailEnd/>
          </a:ln>
        </p:spPr>
        <p:style>
          <a:lnRef idx="1">
            <a:schemeClr val="accent1"/>
          </a:lnRef>
          <a:fillRef idx="2">
            <a:schemeClr val="accent1"/>
          </a:fillRef>
          <a:effectRef idx="1">
            <a:schemeClr val="accent1"/>
          </a:effectRef>
          <a:fontRef idx="minor">
            <a:schemeClr val="dk1"/>
          </a:fontRef>
        </p:style>
        <p:txBody>
          <a:bodyPr>
            <a:scene3d>
              <a:camera prst="orthographicFront"/>
              <a:lightRig rig="harsh" dir="t"/>
            </a:scene3d>
            <a:sp3d extrusionH="57150" prstMaterial="matte">
              <a:bevelT w="63500" h="12700" prst="angle"/>
              <a:contourClr>
                <a:schemeClr val="bg1">
                  <a:lumMod val="65000"/>
                </a:schemeClr>
              </a:contourClr>
            </a:sp3d>
          </a:bodyPr>
          <a:lstStyle/>
          <a:p>
            <a:pPr algn="ctr">
              <a:defRPr/>
            </a:pPr>
            <a:endParaRPr lang="ar-SA" sz="9600" b="1" dirty="0">
              <a:ln/>
              <a:solidFill>
                <a:schemeClr val="accent3"/>
              </a:solidFill>
              <a:latin typeface="Monotype Corsiva" pitchFamily="66" charset="0"/>
              <a:cs typeface="Arial" pitchFamily="34"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قُوْمُوْا إِلَى صَلاتِكُمْ،</a:t>
            </a: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endParaRPr lang="en-US"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endParaRPr>
          </a:p>
          <a:p>
            <a:pPr algn="ctr">
              <a:defRPr/>
            </a:pPr>
            <a:r>
              <a:rPr lang="ar-SA" sz="7200" b="1" dirty="0">
                <a:ln w="13462">
                  <a:solidFill>
                    <a:schemeClr val="bg1"/>
                  </a:solidFill>
                  <a:prstDash val="solid"/>
                </a:ln>
                <a:solidFill>
                  <a:schemeClr val="tx1">
                    <a:lumMod val="85000"/>
                    <a:lumOff val="15000"/>
                  </a:schemeClr>
                </a:solidFill>
                <a:effectLst>
                  <a:outerShdw dist="38100" dir="2700000" algn="bl" rotWithShape="0">
                    <a:schemeClr val="accent5"/>
                  </a:outerShdw>
                </a:effectLst>
                <a:latin typeface="Monotype Corsiva" pitchFamily="66" charset="0"/>
              </a:rPr>
              <a:t> يَرْحَمْكُمُ الله</a:t>
            </a:r>
            <a:endParaRPr lang="en-MY" sz="7200" b="1" dirty="0">
              <a:ln/>
              <a:solidFill>
                <a:schemeClr val="accent3"/>
              </a:solidFill>
              <a:latin typeface="Calibri" panose="020F0502020204030204" pitchFamily="34" charset="0"/>
              <a:ea typeface="Calibri" panose="020F0502020204030204" pitchFamily="34" charset="0"/>
            </a:endParaRPr>
          </a:p>
        </p:txBody>
      </p:sp>
      <p:sp>
        <p:nvSpPr>
          <p:cNvPr id="4" name="Rectangle 3"/>
          <p:cNvSpPr/>
          <p:nvPr/>
        </p:nvSpPr>
        <p:spPr>
          <a:xfrm>
            <a:off x="395536" y="260648"/>
            <a:ext cx="8382000" cy="828000"/>
          </a:xfrm>
          <a:prstGeom prst="rect">
            <a:avLst/>
          </a:prstGeom>
          <a:noFill/>
          <a:ln w="38100">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US" sz="2000" b="1" dirty="0">
              <a:ln w="18415" cmpd="sng">
                <a:solidFill>
                  <a:prstClr val="black"/>
                </a:solidFill>
                <a:prstDash val="solid"/>
              </a:ln>
              <a:solidFill>
                <a:prstClr val="white"/>
              </a:solidFill>
              <a:effectLst>
                <a:glow rad="63500">
                  <a:prstClr val="black">
                    <a:alpha val="40000"/>
                  </a:prstClr>
                </a:glow>
                <a:outerShdw blurRad="63500" dir="3600000" algn="tl" rotWithShape="0">
                  <a:srgbClr val="000000">
                    <a:alpha val="70000"/>
                  </a:srgbClr>
                </a:outerShdw>
              </a:effectLst>
              <a:latin typeface="Monotype Corsiva" pitchFamily="66" charset="0"/>
              <a:cs typeface="Arial" pitchFamily="34" charset="0"/>
            </a:endParaRPr>
          </a:p>
        </p:txBody>
      </p:sp>
    </p:spTree>
    <p:extLst>
      <p:ext uri="{BB962C8B-B14F-4D97-AF65-F5344CB8AC3E}">
        <p14:creationId xmlns:p14="http://schemas.microsoft.com/office/powerpoint/2010/main" val="16081149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48000"/>
            <a:lum/>
          </a:blip>
          <a:srcRect/>
          <a:stretch>
            <a:fillRect t="-1000" b="-1000"/>
          </a:stretch>
        </a:blipFill>
        <a:effectLst/>
      </p:bgPr>
    </p:bg>
    <p:spTree>
      <p:nvGrpSpPr>
        <p:cNvPr id="1" name=""/>
        <p:cNvGrpSpPr/>
        <p:nvPr/>
      </p:nvGrpSpPr>
      <p:grpSpPr>
        <a:xfrm>
          <a:off x="0" y="0"/>
          <a:ext cx="0" cy="0"/>
          <a:chOff x="0" y="0"/>
          <a:chExt cx="0" cy="0"/>
        </a:xfrm>
      </p:grpSpPr>
      <p:sp>
        <p:nvSpPr>
          <p:cNvPr id="4" name="Rectangle 3"/>
          <p:cNvSpPr/>
          <p:nvPr/>
        </p:nvSpPr>
        <p:spPr>
          <a:xfrm>
            <a:off x="591557" y="1143000"/>
            <a:ext cx="7942843" cy="1862048"/>
          </a:xfrm>
          <a:prstGeom prst="rect">
            <a:avLst/>
          </a:prstGeom>
          <a:solidFill>
            <a:srgbClr val="7030A0">
              <a:alpha val="51000"/>
            </a:srgbClr>
          </a:solidFill>
        </p:spPr>
        <p:txBody>
          <a:bodyPr wrap="square">
            <a:spAutoFit/>
          </a:bodyPr>
          <a:lstStyle/>
          <a:p>
            <a:pPr algn="ctr" rtl="1"/>
            <a:r>
              <a:rPr lang="ar-SA"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rPr>
              <a:t>اِتَّقُوا اللهَ</a:t>
            </a:r>
            <a:endParaRPr lang="en-US" sz="11500" b="1" dirty="0">
              <a:solidFill>
                <a:srgbClr val="FFFF00"/>
              </a:solidFill>
              <a:effectLst>
                <a:glow rad="101600">
                  <a:schemeClr val="tx1">
                    <a:alpha val="60000"/>
                  </a:schemeClr>
                </a:glow>
                <a:outerShdw blurRad="38100" dist="38100" dir="2700000" algn="tl">
                  <a:srgbClr val="000000">
                    <a:alpha val="43137"/>
                  </a:srgbClr>
                </a:outerShdw>
              </a:effectLst>
              <a:cs typeface="Traditional Arabic" pitchFamily="2" charset="-78"/>
            </a:endParaRPr>
          </a:p>
        </p:txBody>
      </p:sp>
      <p:sp>
        <p:nvSpPr>
          <p:cNvPr id="5" name="TextBox 4"/>
          <p:cNvSpPr txBox="1"/>
          <p:nvPr/>
        </p:nvSpPr>
        <p:spPr>
          <a:xfrm>
            <a:off x="533400" y="3276600"/>
            <a:ext cx="8077200" cy="2369880"/>
          </a:xfrm>
          <a:prstGeom prst="rect">
            <a:avLst/>
          </a:prstGeom>
          <a:solidFill>
            <a:schemeClr val="bg1">
              <a:alpha val="56000"/>
            </a:schemeClr>
          </a:solidFill>
          <a:ln w="9525">
            <a:noFill/>
          </a:ln>
        </p:spPr>
        <p:txBody>
          <a:bodyPr wrap="square">
            <a:spAutoFit/>
          </a:bodyPr>
          <a:lstStyle/>
          <a:p>
            <a:pPr algn="ctr" fontAlgn="auto">
              <a:spcBef>
                <a:spcPts val="0"/>
              </a:spcBef>
              <a:spcAft>
                <a:spcPts val="0"/>
              </a:spcAft>
              <a:defRPr/>
            </a:pPr>
            <a:endParaRPr lang="es-ES" sz="28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a:p>
            <a:pPr algn="ctr" fontAlgn="auto">
              <a:spcBef>
                <a:spcPts val="0"/>
              </a:spcBef>
              <a:spcAft>
                <a:spcPts val="0"/>
              </a:spcAft>
              <a:defRPr/>
            </a:pP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Bertaqwalah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kepada</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 </a:t>
            </a:r>
            <a:r>
              <a:rPr lang="es-ES" sz="6000" b="1" dirty="0" err="1">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Allah</a:t>
            </a:r>
            <a:r>
              <a:rPr lang="es-E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rPr>
              <a:t>”</a:t>
            </a:r>
            <a:endParaRPr lang="en-US" sz="6000" b="1" dirty="0">
              <a:ln w="1905"/>
              <a:solidFill>
                <a:schemeClr val="accent4">
                  <a:lumMod val="50000"/>
                </a:schemeClr>
              </a:solidFill>
              <a:effectLst>
                <a:innerShdw blurRad="69850" dist="43180" dir="5400000">
                  <a:srgbClr val="000000">
                    <a:alpha val="65000"/>
                  </a:srgbClr>
                </a:innerShdw>
              </a:effectLst>
              <a:latin typeface="Arial Black" pitchFamily="34" charset="0"/>
              <a:ea typeface="Arial Unicode MS" pitchFamily="34" charset="-128"/>
              <a:cs typeface="Arial" pitchFamily="34" charset="0"/>
            </a:endParaRPr>
          </a:p>
        </p:txBody>
      </p:sp>
      <p:sp>
        <p:nvSpPr>
          <p:cNvPr id="8" name="Rectangle 7"/>
          <p:cNvSpPr/>
          <p:nvPr/>
        </p:nvSpPr>
        <p:spPr>
          <a:xfrm>
            <a:off x="713422" y="152400"/>
            <a:ext cx="7762821" cy="584775"/>
          </a:xfrm>
          <a:prstGeom prst="rect">
            <a:avLst/>
          </a:prstGeom>
          <a:solidFill>
            <a:srgbClr val="FF0000">
              <a:alpha val="60000"/>
            </a:srgbClr>
          </a:solidFill>
          <a:ln>
            <a:solidFill>
              <a:schemeClr val="tx1"/>
            </a:solidFill>
          </a:ln>
          <a:scene3d>
            <a:camera prst="orthographicFront"/>
            <a:lightRig rig="threePt" dir="t"/>
          </a:scene3d>
          <a:sp3d>
            <a:bevelT/>
          </a:sp3d>
        </p:spPr>
        <p:txBody>
          <a:bodyPr wrap="square">
            <a:spAutoFit/>
          </a:bodyPr>
          <a:lstStyle/>
          <a:p>
            <a:pPr algn="ctr" fontAlgn="auto">
              <a:spcBef>
                <a:spcPts val="0"/>
              </a:spcBef>
              <a:spcAft>
                <a:spcPts val="0"/>
              </a:spcAft>
              <a:defRPr/>
            </a:pP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Pesanan</a:t>
            </a:r>
            <a:r>
              <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 </a:t>
            </a:r>
            <a:r>
              <a:rPr lang="en-US" sz="3200" dirty="0" err="1">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rPr>
              <a:t>Takwa</a:t>
            </a:r>
            <a:endParaRPr lang="en-US" sz="3200" dirty="0">
              <a:ln>
                <a:solidFill>
                  <a:sysClr val="windowText" lastClr="000000"/>
                </a:solidFill>
              </a:ln>
              <a:solidFill>
                <a:schemeClr val="bg1"/>
              </a:solidFill>
              <a:effectLst>
                <a:glow rad="101600">
                  <a:schemeClr val="tx1">
                    <a:alpha val="60000"/>
                  </a:schemeClr>
                </a:glow>
                <a:outerShdw blurRad="38100" dist="38100" dir="2700000" algn="tl">
                  <a:srgbClr val="000000">
                    <a:alpha val="43137"/>
                  </a:srgbClr>
                </a:outerShdw>
              </a:effectLst>
              <a:latin typeface="Arial Black" pitchFamily="34" charset="0"/>
            </a:endParaRPr>
          </a:p>
        </p:txBody>
      </p:sp>
    </p:spTree>
    <p:extLst>
      <p:ext uri="{BB962C8B-B14F-4D97-AF65-F5344CB8AC3E}">
        <p14:creationId xmlns:p14="http://schemas.microsoft.com/office/powerpoint/2010/main" val="134394475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7000" t="-8000" r="-17000"/>
          </a:stretch>
        </a:blipFill>
        <a:effectLst/>
      </p:bgPr>
    </p:bg>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xmlns="" id="{745F881E-6773-418A-AAF6-59CD74D14211}"/>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14445" b="13333"/>
          <a:stretch/>
        </p:blipFill>
        <p:spPr>
          <a:xfrm>
            <a:off x="1187157" y="1470531"/>
            <a:ext cx="6858000" cy="4953000"/>
          </a:xfrm>
          <a:prstGeom prst="rect">
            <a:avLst/>
          </a:prstGeom>
          <a:noFill/>
          <a:effectLst>
            <a:softEdge rad="63500"/>
          </a:effectLst>
        </p:spPr>
      </p:pic>
      <p:sp>
        <p:nvSpPr>
          <p:cNvPr id="4" name="Rectangle 3"/>
          <p:cNvSpPr/>
          <p:nvPr/>
        </p:nvSpPr>
        <p:spPr>
          <a:xfrm>
            <a:off x="1543048" y="228600"/>
            <a:ext cx="6057903" cy="2133600"/>
          </a:xfrm>
          <a:prstGeom prst="rect">
            <a:avLst/>
          </a:prstGeom>
          <a:noFill/>
        </p:spPr>
        <p:txBody>
          <a:bodyPr wrap="square" lIns="91440" tIns="45720" rIns="91440" bIns="45720">
            <a:prstTxWarp prst="textPlain">
              <a:avLst>
                <a:gd name="adj" fmla="val 50328"/>
              </a:avLst>
            </a:prstTxWarp>
            <a:spAutoFit/>
            <a:scene3d>
              <a:camera prst="orthographicFront"/>
              <a:lightRig rig="soft" dir="tl">
                <a:rot lat="0" lon="0" rev="0"/>
              </a:lightRig>
            </a:scene3d>
            <a:sp3d contourW="25400" prstMaterial="matte">
              <a:contourClr>
                <a:schemeClr val="accent2">
                  <a:tint val="20000"/>
                </a:schemeClr>
              </a:contourClr>
            </a:sp3d>
          </a:bodyPr>
          <a:lstStyle/>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Tajuk</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a:t>
            </a:r>
          </a:p>
          <a:p>
            <a:pPr algn="ct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Khutbah</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 Hari </a:t>
            </a:r>
            <a:r>
              <a:rPr lang="en-US" sz="1400" b="1" u="sng" spc="50" dirty="0" err="1">
                <a:ln w="11430"/>
                <a:solidFill>
                  <a:schemeClr val="bg1"/>
                </a:solidFill>
                <a:effectLst>
                  <a:outerShdw blurRad="76200" dist="50800" dir="5400000" algn="tl" rotWithShape="0">
                    <a:srgbClr val="000000">
                      <a:alpha val="65000"/>
                    </a:srgbClr>
                  </a:outerShdw>
                </a:effectLst>
                <a:latin typeface="Agency FB" pitchFamily="34" charset="0"/>
              </a:rPr>
              <a:t>Ini</a:t>
            </a:r>
            <a:r>
              <a:rPr lang="en-US" sz="1400" b="1" u="sng" spc="50" dirty="0">
                <a:ln w="11430"/>
                <a:solidFill>
                  <a:schemeClr val="bg1"/>
                </a:solidFill>
                <a:effectLst>
                  <a:outerShdw blurRad="76200" dist="50800" dir="5400000" algn="tl" rotWithShape="0">
                    <a:srgbClr val="000000">
                      <a:alpha val="65000"/>
                    </a:srgbClr>
                  </a:outerShdw>
                </a:effectLst>
                <a:latin typeface="Agency FB" pitchFamily="34" charset="0"/>
              </a:rPr>
              <a:t>:</a:t>
            </a:r>
          </a:p>
        </p:txBody>
      </p:sp>
      <p:sp>
        <p:nvSpPr>
          <p:cNvPr id="3" name="Rectangle 2"/>
          <p:cNvSpPr/>
          <p:nvPr/>
        </p:nvSpPr>
        <p:spPr>
          <a:xfrm>
            <a:off x="0" y="6396335"/>
            <a:ext cx="9144000" cy="461665"/>
          </a:xfrm>
          <a:prstGeom prst="rect">
            <a:avLst/>
          </a:prstGeom>
          <a:solidFill>
            <a:schemeClr val="bg1">
              <a:alpha val="76000"/>
            </a:schemeClr>
          </a:solidFill>
        </p:spPr>
        <p:txBody>
          <a:bodyPr wrap="square">
            <a:spAutoFit/>
          </a:bodyPr>
          <a:lstStyle/>
          <a:p>
            <a:pPr algn="ctr"/>
            <a:r>
              <a:rPr lang="fi-FI" sz="2400" b="1" dirty="0">
                <a:ln w="10160">
                  <a:solidFill>
                    <a:schemeClr val="accent5"/>
                  </a:solidFill>
                  <a:prstDash val="solid"/>
                </a:ln>
                <a:effectLst>
                  <a:outerShdw blurRad="38100" dist="22860" dir="5400000" algn="tl" rotWithShape="0">
                    <a:srgbClr val="000000">
                      <a:alpha val="30000"/>
                    </a:srgbClr>
                  </a:outerShdw>
                </a:effectLst>
              </a:rPr>
              <a:t>5 Rabiul Akhir 1445H/ 20 Oktober 2023</a:t>
            </a:r>
          </a:p>
        </p:txBody>
      </p:sp>
      <p:sp>
        <p:nvSpPr>
          <p:cNvPr id="7" name="Rectangle 6">
            <a:extLst>
              <a:ext uri="{FF2B5EF4-FFF2-40B4-BE49-F238E27FC236}">
                <a16:creationId xmlns:a16="http://schemas.microsoft.com/office/drawing/2014/main" xmlns="" id="{43AFA69C-E25A-4504-A4A4-329BFC419BEC}"/>
              </a:ext>
            </a:extLst>
          </p:cNvPr>
          <p:cNvSpPr/>
          <p:nvPr/>
        </p:nvSpPr>
        <p:spPr>
          <a:xfrm>
            <a:off x="1022642" y="3489017"/>
            <a:ext cx="7457035" cy="2031325"/>
          </a:xfrm>
          <a:prstGeom prst="rect">
            <a:avLst/>
          </a:prstGeom>
        </p:spPr>
        <p:txBody>
          <a:bodyPr wrap="square">
            <a:spAutoFit/>
          </a:bodyPr>
          <a:lstStyle/>
          <a:p>
            <a:pPr algn="ctr"/>
            <a:r>
              <a:rPr lang="fi-FI" sz="5400" dirty="0">
                <a:ln w="0"/>
                <a:solidFill>
                  <a:schemeClr val="bg1"/>
                </a:solidFill>
                <a:effectLst>
                  <a:glow rad="101600">
                    <a:srgbClr val="C00000">
                      <a:alpha val="73000"/>
                    </a:srgbClr>
                  </a:glow>
                  <a:reflection blurRad="6350" stA="43000" endPos="22000" dir="5400000" sy="-90000" algn="bl" rotWithShape="0"/>
                </a:effectLst>
                <a:latin typeface="Arial Black" pitchFamily="34" charset="0"/>
              </a:rPr>
              <a:t>KAMI BERSAMAMU </a:t>
            </a:r>
            <a:r>
              <a:rPr lang="fi-FI" sz="7200" dirty="0">
                <a:ln w="0"/>
                <a:solidFill>
                  <a:schemeClr val="bg1"/>
                </a:solidFill>
                <a:effectLst>
                  <a:glow rad="101600">
                    <a:srgbClr val="C00000">
                      <a:alpha val="73000"/>
                    </a:srgbClr>
                  </a:glow>
                  <a:reflection blurRad="6350" stA="43000" endPos="22000" dir="5400000" sy="-90000" algn="bl" rotWithShape="0"/>
                </a:effectLst>
                <a:latin typeface="Arial Black" pitchFamily="34" charset="0"/>
              </a:rPr>
              <a:t>PALESTIN</a:t>
            </a:r>
            <a:endParaRPr lang="it-IT" sz="5400" dirty="0">
              <a:ln w="0"/>
              <a:solidFill>
                <a:schemeClr val="bg1"/>
              </a:solidFill>
              <a:effectLst>
                <a:glow rad="101600">
                  <a:srgbClr val="C00000">
                    <a:alpha val="73000"/>
                  </a:srgbClr>
                </a:glow>
                <a:reflection blurRad="6350" stA="43000" endPos="22000" dir="5400000" sy="-90000" algn="bl" rotWithShape="0"/>
              </a:effectLst>
              <a:latin typeface="Arial Black" pitchFamily="34" charset="0"/>
            </a:endParaRPr>
          </a:p>
        </p:txBody>
      </p:sp>
    </p:spTree>
    <p:extLst>
      <p:ext uri="{BB962C8B-B14F-4D97-AF65-F5344CB8AC3E}">
        <p14:creationId xmlns:p14="http://schemas.microsoft.com/office/powerpoint/2010/main" val="59508225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7000"/>
            <a:lum/>
          </a:blip>
          <a:srcRect/>
          <a:stretch>
            <a:fillRect t="-2000" b="-2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479255" y="3505200"/>
            <a:ext cx="8305800" cy="3006896"/>
          </a:xfrm>
          <a:prstGeom prst="roundRect">
            <a:avLst/>
          </a:prstGeom>
          <a:solidFill>
            <a:schemeClr val="tx2">
              <a:lumMod val="40000"/>
              <a:lumOff val="60000"/>
              <a:alpha val="89000"/>
            </a:schemeClr>
          </a:soli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Negara mereka dihujani dengan peluru dan senjata terlarang, sehingga membawa kepada kemusnahan, kecederaan dan kematian yang mencecah ribuan nyawa.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8" name="Rectangle: Rounded Corners 1">
            <a:extLst>
              <a:ext uri="{FF2B5EF4-FFF2-40B4-BE49-F238E27FC236}">
                <a16:creationId xmlns:a16="http://schemas.microsoft.com/office/drawing/2014/main" xmlns="" id="{0808471C-4130-3D2E-1B60-244917EA6DA8}"/>
              </a:ext>
            </a:extLst>
          </p:cNvPr>
          <p:cNvSpPr/>
          <p:nvPr/>
        </p:nvSpPr>
        <p:spPr>
          <a:xfrm>
            <a:off x="1422857" y="533400"/>
            <a:ext cx="6273343" cy="2057400"/>
          </a:xfrm>
          <a:prstGeom prst="roundRect">
            <a:avLst/>
          </a:prstGeom>
          <a:solidFill>
            <a:schemeClr val="tx2">
              <a:lumMod val="40000"/>
              <a:lumOff val="60000"/>
              <a:alpha val="84000"/>
            </a:schemeClr>
          </a:solidFill>
          <a:ln>
            <a:noFill/>
            <a:headEnd type="none" w="med" len="med"/>
            <a:tailEnd type="none" w="med" len="med"/>
          </a:ln>
          <a:effectLst/>
          <a:scene3d>
            <a:camera prst="orthographicFront"/>
            <a:lightRig rig="threePt" dir="t"/>
          </a:scene3d>
          <a:sp3d>
            <a:bevelT prst="relaxedInset"/>
          </a:sp3d>
        </p:spPr>
        <p:style>
          <a:lnRef idx="1">
            <a:schemeClr val="accent5"/>
          </a:lnRef>
          <a:fillRef idx="3">
            <a:schemeClr val="accent5"/>
          </a:fillRef>
          <a:effectRef idx="2">
            <a:schemeClr val="accent5"/>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Pada hari ini umat Islam di Palestin sedang </a:t>
            </a:r>
            <a:r>
              <a:rPr lang="sv-SE" sz="3200" dirty="0">
                <a:ln>
                  <a:solidFill>
                    <a:sysClr val="windowText" lastClr="000000"/>
                  </a:solidFill>
                </a:ln>
                <a:solidFill>
                  <a:srgbClr val="FF0000"/>
                </a:solidFill>
                <a:effectLst>
                  <a:outerShdw blurRad="38100" dist="38100" dir="2700000" algn="tl">
                    <a:srgbClr val="000000">
                      <a:alpha val="43137"/>
                    </a:srgbClr>
                  </a:outerShdw>
                </a:effectLst>
                <a:latin typeface="Arial Black" pitchFamily="34" charset="0"/>
              </a:rPr>
              <a:t>diganyang</a:t>
            </a: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 oleh </a:t>
            </a:r>
          </a:p>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Zionis Israel</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9" name="Chevron 8"/>
          <p:cNvSpPr/>
          <p:nvPr/>
        </p:nvSpPr>
        <p:spPr>
          <a:xfrm rot="5400000">
            <a:off x="4386576" y="2842580"/>
            <a:ext cx="345904" cy="3048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7397709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2000"/>
            <a:lum/>
          </a:blip>
          <a:srcRect/>
          <a:stretch>
            <a:fillRect l="-40000" r="-40000"/>
          </a:stretch>
        </a:blipFill>
        <a:effectLst/>
      </p:bgPr>
    </p:bg>
    <p:spTree>
      <p:nvGrpSpPr>
        <p:cNvPr id="1" name=""/>
        <p:cNvGrpSpPr/>
        <p:nvPr/>
      </p:nvGrpSpPr>
      <p:grpSpPr>
        <a:xfrm>
          <a:off x="0" y="0"/>
          <a:ext cx="0" cy="0"/>
          <a:chOff x="0" y="0"/>
          <a:chExt cx="0" cy="0"/>
        </a:xfrm>
      </p:grpSpPr>
      <p:sp>
        <p:nvSpPr>
          <p:cNvPr id="4" name="Rectangle: Rounded Corners 5">
            <a:extLst>
              <a:ext uri="{FF2B5EF4-FFF2-40B4-BE49-F238E27FC236}">
                <a16:creationId xmlns:a16="http://schemas.microsoft.com/office/drawing/2014/main" xmlns="" id="{A3097165-8E05-6925-6216-11FFD7BA27DA}"/>
              </a:ext>
            </a:extLst>
          </p:cNvPr>
          <p:cNvSpPr/>
          <p:nvPr/>
        </p:nvSpPr>
        <p:spPr>
          <a:xfrm>
            <a:off x="2476500" y="304799"/>
            <a:ext cx="3962400" cy="990601"/>
          </a:xfrm>
          <a:prstGeom prst="frame">
            <a:avLst/>
          </a:prstGeom>
          <a:gradFill>
            <a:gsLst>
              <a:gs pos="90000">
                <a:schemeClr val="accent6">
                  <a:lumMod val="50000"/>
                </a:schemeClr>
              </a:gs>
              <a:gs pos="17000">
                <a:schemeClr val="accent6">
                  <a:lumMod val="75000"/>
                </a:schemeClr>
              </a:gs>
            </a:gsLst>
            <a:lin ang="5400000" scaled="1"/>
          </a:gradFill>
          <a:ln>
            <a:solidFill>
              <a:schemeClr val="bg2">
                <a:lumMod val="25000"/>
              </a:schemeClr>
            </a:solidFill>
          </a:ln>
          <a:effectLst>
            <a:outerShdw blurRad="152400" dist="317500" dir="5400000" sx="90000" sy="-19000" rotWithShape="0">
              <a:prstClr val="black">
                <a:alpha val="15000"/>
              </a:prstClr>
            </a:outerShdw>
          </a:effectLst>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Persoalannya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5" name="Rectangle: Rounded Corners 5">
            <a:extLst>
              <a:ext uri="{FF2B5EF4-FFF2-40B4-BE49-F238E27FC236}">
                <a16:creationId xmlns:a16="http://schemas.microsoft.com/office/drawing/2014/main" xmlns="" id="{A3097165-8E05-6925-6216-11FFD7BA27DA}"/>
              </a:ext>
            </a:extLst>
          </p:cNvPr>
          <p:cNvSpPr/>
          <p:nvPr/>
        </p:nvSpPr>
        <p:spPr>
          <a:xfrm>
            <a:off x="533400" y="1676400"/>
            <a:ext cx="7848600" cy="1938342"/>
          </a:xfrm>
          <a:prstGeom prst="roundRect">
            <a:avLst/>
          </a:prstGeom>
          <a:gradFill>
            <a:gsLst>
              <a:gs pos="90000">
                <a:schemeClr val="accent6">
                  <a:lumMod val="50000"/>
                  <a:alpha val="59000"/>
                </a:schemeClr>
              </a:gs>
              <a:gs pos="17000">
                <a:schemeClr val="accent6">
                  <a:lumMod val="7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Apakah kita akan terus membisu seribu bahasa tidak bersuara, menghadapi semua kecelakaan ini?</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723900" y="4219903"/>
            <a:ext cx="7467600" cy="2078829"/>
          </a:xfrm>
          <a:prstGeom prst="roundRect">
            <a:avLst/>
          </a:prstGeom>
          <a:gradFill>
            <a:gsLst>
              <a:gs pos="90000">
                <a:schemeClr val="accent6">
                  <a:lumMod val="50000"/>
                  <a:alpha val="58000"/>
                </a:schemeClr>
              </a:gs>
              <a:gs pos="17000">
                <a:schemeClr val="accent6">
                  <a:lumMod val="7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Apakah kita rela melihat bumi umat Islam dihancurkan dan Masjidil Aqsa pula dicemari sebegitu rupa?</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Chevron 6"/>
          <p:cNvSpPr/>
          <p:nvPr/>
        </p:nvSpPr>
        <p:spPr>
          <a:xfrm rot="5400000">
            <a:off x="4151407" y="3733388"/>
            <a:ext cx="345904" cy="3048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4288741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58000"/>
            <a:lum/>
          </a:blip>
          <a:srcRect/>
          <a:stretch>
            <a:fillRect l="-40000" r="-40000"/>
          </a:stretch>
        </a:blipFill>
        <a:effectLst/>
      </p:bgPr>
    </p:bg>
    <p:spTree>
      <p:nvGrpSpPr>
        <p:cNvPr id="1" name=""/>
        <p:cNvGrpSpPr/>
        <p:nvPr/>
      </p:nvGrpSpPr>
      <p:grpSpPr>
        <a:xfrm>
          <a:off x="0" y="0"/>
          <a:ext cx="0" cy="0"/>
          <a:chOff x="0" y="0"/>
          <a:chExt cx="0" cy="0"/>
        </a:xfrm>
      </p:grpSpPr>
      <p:sp>
        <p:nvSpPr>
          <p:cNvPr id="5" name="Rectangle: Rounded Corners 5">
            <a:extLst>
              <a:ext uri="{FF2B5EF4-FFF2-40B4-BE49-F238E27FC236}">
                <a16:creationId xmlns:a16="http://schemas.microsoft.com/office/drawing/2014/main" xmlns="" id="{A3097165-8E05-6925-6216-11FFD7BA27DA}"/>
              </a:ext>
            </a:extLst>
          </p:cNvPr>
          <p:cNvSpPr/>
          <p:nvPr/>
        </p:nvSpPr>
        <p:spPr>
          <a:xfrm>
            <a:off x="533400" y="685800"/>
            <a:ext cx="7848600" cy="3124200"/>
          </a:xfrm>
          <a:prstGeom prst="roundRect">
            <a:avLst/>
          </a:prstGeom>
          <a:gradFill>
            <a:gsLst>
              <a:gs pos="90000">
                <a:schemeClr val="accent6">
                  <a:lumMod val="50000"/>
                  <a:alpha val="59000"/>
                </a:schemeClr>
              </a:gs>
              <a:gs pos="17000">
                <a:schemeClr val="accent6">
                  <a:lumMod val="7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Apakah kita sekadar melihat saudara-saudara seakidah kita di Palestin terus-menerus menanggung pelbagai penderitaan hidup di bawah penjajahan dan kezaliman?</a:t>
            </a:r>
          </a:p>
        </p:txBody>
      </p:sp>
      <p:sp>
        <p:nvSpPr>
          <p:cNvPr id="6" name="Rectangle: Rounded Corners 5">
            <a:extLst>
              <a:ext uri="{FF2B5EF4-FFF2-40B4-BE49-F238E27FC236}">
                <a16:creationId xmlns:a16="http://schemas.microsoft.com/office/drawing/2014/main" xmlns="" id="{A3097165-8E05-6925-6216-11FFD7BA27DA}"/>
              </a:ext>
            </a:extLst>
          </p:cNvPr>
          <p:cNvSpPr/>
          <p:nvPr/>
        </p:nvSpPr>
        <p:spPr>
          <a:xfrm>
            <a:off x="723900" y="4419600"/>
            <a:ext cx="7467600" cy="1371600"/>
          </a:xfrm>
          <a:prstGeom prst="roundRect">
            <a:avLst/>
          </a:prstGeom>
          <a:gradFill>
            <a:gsLst>
              <a:gs pos="90000">
                <a:schemeClr val="accent6">
                  <a:lumMod val="50000"/>
                  <a:alpha val="65000"/>
                </a:schemeClr>
              </a:gs>
              <a:gs pos="17000">
                <a:schemeClr val="accent6">
                  <a:lumMod val="75000"/>
                </a:schemeClr>
              </a:gs>
            </a:gsLst>
            <a:lin ang="5400000" scaled="1"/>
          </a:gradFill>
          <a:ln>
            <a:noFill/>
          </a:ln>
          <a:scene3d>
            <a:camera prst="orthographicFront"/>
            <a:lightRig rig="threePt" dir="t"/>
          </a:scene3d>
          <a:sp3d>
            <a:bevelT prst="relaxedInset"/>
          </a:sp3d>
        </p:spPr>
        <p:style>
          <a:lnRef idx="0">
            <a:scrgbClr r="0" g="0" b="0"/>
          </a:lnRef>
          <a:fillRef idx="0">
            <a:scrgbClr r="0" g="0" b="0"/>
          </a:fillRef>
          <a:effectRef idx="0">
            <a:scrgbClr r="0" g="0" b="0"/>
          </a:effectRef>
          <a:fontRef idx="minor">
            <a:schemeClr val="lt1"/>
          </a:fontRef>
        </p:style>
        <p:txBody>
          <a:bodyPr rtlCol="0" anchor="ctr"/>
          <a:lstStyle/>
          <a:p>
            <a:pPr algn="ctr"/>
            <a:r>
              <a:rPr lang="sv-SE"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rPr>
              <a:t>Di manakah nilai ukhuwwah islamiyah kita? </a:t>
            </a:r>
            <a:endParaRPr lang="fi-FI" sz="3200" dirty="0">
              <a:ln>
                <a:solidFill>
                  <a:sysClr val="windowText" lastClr="000000"/>
                </a:solidFill>
              </a:ln>
              <a:solidFill>
                <a:schemeClr val="bg1"/>
              </a:solidFill>
              <a:effectLst>
                <a:outerShdw blurRad="38100" dist="38100" dir="2700000" algn="tl">
                  <a:srgbClr val="000000">
                    <a:alpha val="43137"/>
                  </a:srgbClr>
                </a:outerShdw>
              </a:effectLst>
              <a:latin typeface="Arial Black" pitchFamily="34" charset="0"/>
            </a:endParaRPr>
          </a:p>
        </p:txBody>
      </p:sp>
      <p:sp>
        <p:nvSpPr>
          <p:cNvPr id="7" name="Chevron 6"/>
          <p:cNvSpPr/>
          <p:nvPr/>
        </p:nvSpPr>
        <p:spPr>
          <a:xfrm rot="5400000">
            <a:off x="4234176" y="3905634"/>
            <a:ext cx="345904" cy="304800"/>
          </a:xfrm>
          <a:prstGeom prst="chevron">
            <a:avLst/>
          </a:prstGeom>
          <a:solidFill>
            <a:schemeClr val="bg2">
              <a:lumMod val="25000"/>
            </a:schemeClr>
          </a:solidFill>
          <a:ln>
            <a:noFill/>
          </a:ln>
          <a:effectLst>
            <a:outerShdw blurRad="44450" dist="27940" dir="5400000" algn="ctr">
              <a:srgbClr val="000000">
                <a:alpha val="32000"/>
              </a:srgbClr>
            </a:outerShdw>
          </a:effectLst>
          <a:scene3d>
            <a:camera prst="orthographicFront">
              <a:rot lat="0" lon="0" rev="0"/>
            </a:camera>
            <a:lightRig rig="balanced" dir="t">
              <a:rot lat="0" lon="0" rev="8700000"/>
            </a:lightRig>
          </a:scene3d>
          <a:sp3d>
            <a:bevelT w="190500" h="381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4732307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12420616</TotalTime>
  <Words>1532</Words>
  <Application>Microsoft Office PowerPoint</Application>
  <PresentationFormat>On-screen Show (4:3)</PresentationFormat>
  <Paragraphs>178</Paragraphs>
  <Slides>44</Slides>
  <Notes>0</Notes>
  <HiddenSlides>0</HiddenSlides>
  <MMClips>0</MMClips>
  <ScaleCrop>false</ScaleCrop>
  <HeadingPairs>
    <vt:vector size="6" baseType="variant">
      <vt:variant>
        <vt:lpstr>Fonts Used</vt:lpstr>
      </vt:variant>
      <vt:variant>
        <vt:i4>14</vt:i4>
      </vt:variant>
      <vt:variant>
        <vt:lpstr>Theme</vt:lpstr>
      </vt:variant>
      <vt:variant>
        <vt:i4>3</vt:i4>
      </vt:variant>
      <vt:variant>
        <vt:lpstr>Slide Titles</vt:lpstr>
      </vt:variant>
      <vt:variant>
        <vt:i4>44</vt:i4>
      </vt:variant>
    </vt:vector>
  </HeadingPairs>
  <TitlesOfParts>
    <vt:vector size="61" baseType="lpstr">
      <vt:lpstr>Arial Unicode MS</vt:lpstr>
      <vt:lpstr>Yu Gothic UI Semilight</vt:lpstr>
      <vt:lpstr>Agency FB</vt:lpstr>
      <vt:lpstr>Aharoni</vt:lpstr>
      <vt:lpstr>Arial</vt:lpstr>
      <vt:lpstr>Arial Black</vt:lpstr>
      <vt:lpstr>Arial Rounded MT Bold</vt:lpstr>
      <vt:lpstr>Bahnschrift Condensed</vt:lpstr>
      <vt:lpstr>Bernard MT Condensed</vt:lpstr>
      <vt:lpstr>Calibri</vt:lpstr>
      <vt:lpstr>Century Schoolbook</vt:lpstr>
      <vt:lpstr>Monotype Corsiva</vt:lpstr>
      <vt:lpstr>Times New Roman</vt:lpstr>
      <vt:lpstr>Traditional Arabic</vt:lpstr>
      <vt:lpstr>Office Theme</vt:lpstr>
      <vt:lpstr>1_Office Theme</vt:lpstr>
      <vt:lpstr>2_Office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AzlinaDaud</dc:creator>
  <cp:lastModifiedBy>asus</cp:lastModifiedBy>
  <cp:revision>1231</cp:revision>
  <dcterms:created xsi:type="dcterms:W3CDTF">2017-12-24T04:47:57Z</dcterms:created>
  <dcterms:modified xsi:type="dcterms:W3CDTF">2023-10-18T08:43:11Z</dcterms:modified>
</cp:coreProperties>
</file>